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6" r:id="rId4"/>
  </p:sldMasterIdLst>
  <p:notesMasterIdLst>
    <p:notesMasterId r:id="rId24"/>
  </p:notesMasterIdLst>
  <p:sldIdLst>
    <p:sldId id="283" r:id="rId5"/>
    <p:sldId id="291" r:id="rId6"/>
    <p:sldId id="292" r:id="rId7"/>
    <p:sldId id="293" r:id="rId8"/>
    <p:sldId id="284" r:id="rId9"/>
    <p:sldId id="285" r:id="rId10"/>
    <p:sldId id="286" r:id="rId11"/>
    <p:sldId id="287" r:id="rId12"/>
    <p:sldId id="288" r:id="rId13"/>
    <p:sldId id="289" r:id="rId14"/>
    <p:sldId id="290" r:id="rId15"/>
    <p:sldId id="295" r:id="rId16"/>
    <p:sldId id="294" r:id="rId17"/>
    <p:sldId id="296" r:id="rId18"/>
    <p:sldId id="297" r:id="rId19"/>
    <p:sldId id="298" r:id="rId20"/>
    <p:sldId id="300" r:id="rId21"/>
    <p:sldId id="299" r:id="rId22"/>
    <p:sldId id="301" r:id="rId23"/>
  </p:sldIdLst>
  <p:sldSz cx="12192000" cy="6858000"/>
  <p:notesSz cx="6858000" cy="9144000"/>
  <p:embeddedFontLst>
    <p:embeddedFont>
      <p:font typeface="Arial Unicode MS" panose="020B0604020202020204" charset="0"/>
      <p:regular r:id="rId25"/>
    </p:embeddedFont>
    <p:embeddedFont>
      <p:font typeface="Calibri" panose="020F0502020204030204" pitchFamily="34" charset="0"/>
      <p:regular r:id="rId26"/>
      <p:bold r:id="rId27"/>
      <p:italic r:id="rId28"/>
      <p:boldItalic r:id="rId29"/>
    </p:embeddedFont>
    <p:embeddedFont>
      <p:font typeface="Calisto MT" panose="02040603050505030304" pitchFamily="18" charset="0"/>
      <p:regular r:id="rId30"/>
      <p:bold r:id="rId31"/>
      <p:italic r:id="rId32"/>
      <p:boldItalic r:id="rId33"/>
    </p:embeddedFont>
    <p:embeddedFont>
      <p:font typeface="Consolas" panose="020B0609020204030204" pitchFamily="49" charset="0"/>
      <p:regular r:id="rId34"/>
      <p:bold r:id="rId35"/>
      <p:italic r:id="rId36"/>
      <p:boldItalic r:id="rId37"/>
    </p:embeddedFont>
    <p:embeddedFont>
      <p:font typeface="Ubisoft Sans" panose="02000504030000020004" pitchFamily="50" charset="0"/>
      <p:regular r:id="rId38"/>
      <p:bold r:id="rId39"/>
    </p:embeddedFont>
    <p:embeddedFont>
      <p:font typeface="Ubisoft Sans Bold" panose="020B0604020202020204" charset="0"/>
      <p:bold r:id="rId40"/>
    </p:embeddedFont>
    <p:embeddedFont>
      <p:font typeface="Wingdings 2" panose="05020102010507070707" pitchFamily="18" charset="2"/>
      <p:regular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6C9639-2AD0-43CB-9750-B5D529CB4E38}">
          <p14:sldIdLst>
            <p14:sldId id="283"/>
          </p14:sldIdLst>
        </p14:section>
        <p14:section name="Message Loop" id="{98E42A98-A4A6-44B7-A30B-A0E3AB2768A2}">
          <p14:sldIdLst>
            <p14:sldId id="291"/>
            <p14:sldId id="292"/>
            <p14:sldId id="293"/>
            <p14:sldId id="284"/>
            <p14:sldId id="285"/>
            <p14:sldId id="286"/>
            <p14:sldId id="287"/>
            <p14:sldId id="288"/>
            <p14:sldId id="289"/>
          </p14:sldIdLst>
        </p14:section>
        <p14:section name="Input" id="{D58218EA-A4E1-4E88-A5F8-3A5593795B28}">
          <p14:sldIdLst>
            <p14:sldId id="290"/>
            <p14:sldId id="295"/>
            <p14:sldId id="294"/>
            <p14:sldId id="296"/>
            <p14:sldId id="297"/>
            <p14:sldId id="298"/>
            <p14:sldId id="300"/>
            <p14:sldId id="299"/>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93E"/>
    <a:srgbClr val="36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80330" autoAdjust="0"/>
  </p:normalViewPr>
  <p:slideViewPr>
    <p:cSldViewPr snapToGrid="0">
      <p:cViewPr varScale="1">
        <p:scale>
          <a:sx n="100" d="100"/>
          <a:sy n="100" d="100"/>
        </p:scale>
        <p:origin x="108" y="180"/>
      </p:cViewPr>
      <p:guideLst/>
    </p:cSldViewPr>
  </p:slideViewPr>
  <p:outlineViewPr>
    <p:cViewPr>
      <p:scale>
        <a:sx n="33" d="100"/>
        <a:sy n="33" d="100"/>
      </p:scale>
      <p:origin x="0" y="-146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B7AF43-DAE0-4DA0-9E9E-7736BCCD754F}"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F576B7B1-EF03-4F7A-A414-952B592033C8}">
      <dgm:prSet/>
      <dgm:spPr/>
      <dgm:t>
        <a:bodyPr/>
        <a:lstStyle/>
        <a:p>
          <a:r>
            <a:rPr lang="sr-Latn-RS" dirty="0" err="1"/>
            <a:t>Button</a:t>
          </a:r>
          <a:r>
            <a:rPr lang="sr-Latn-RS" dirty="0"/>
            <a:t> </a:t>
          </a:r>
          <a:endParaRPr lang="en-US" dirty="0"/>
        </a:p>
      </dgm:t>
    </dgm:pt>
    <dgm:pt modelId="{4537030F-7062-4E4F-B46E-CFEAE27B40DD}" type="parTrans" cxnId="{B3B9F7B6-A391-4F7B-8941-9D9CAA8F5157}">
      <dgm:prSet/>
      <dgm:spPr/>
      <dgm:t>
        <a:bodyPr/>
        <a:lstStyle/>
        <a:p>
          <a:endParaRPr lang="en-US"/>
        </a:p>
      </dgm:t>
    </dgm:pt>
    <dgm:pt modelId="{1406AC73-A26A-45E1-8DB1-B02B0561BE98}" type="sibTrans" cxnId="{B3B9F7B6-A391-4F7B-8941-9D9CAA8F5157}">
      <dgm:prSet/>
      <dgm:spPr/>
      <dgm:t>
        <a:bodyPr/>
        <a:lstStyle/>
        <a:p>
          <a:endParaRPr lang="en-US"/>
        </a:p>
      </dgm:t>
    </dgm:pt>
    <dgm:pt modelId="{37362CE6-BEFD-45B9-BC9E-2EB654DF0935}">
      <dgm:prSet/>
      <dgm:spPr/>
      <dgm:t>
        <a:bodyPr/>
        <a:lstStyle/>
        <a:p>
          <a:r>
            <a:rPr lang="sr-Latn-RS" dirty="0"/>
            <a:t>Input Manager</a:t>
          </a:r>
          <a:endParaRPr lang="en-US" dirty="0"/>
        </a:p>
      </dgm:t>
    </dgm:pt>
    <dgm:pt modelId="{BB4089D0-E45E-40BC-ACAE-406C97884169}" type="parTrans" cxnId="{A4B850A4-A26D-4B80-8894-144F1DEA5414}">
      <dgm:prSet/>
      <dgm:spPr/>
      <dgm:t>
        <a:bodyPr/>
        <a:lstStyle/>
        <a:p>
          <a:endParaRPr lang="sr-Latn-RS"/>
        </a:p>
      </dgm:t>
    </dgm:pt>
    <dgm:pt modelId="{E87C3A39-2D96-45FD-8235-180186415840}" type="sibTrans" cxnId="{A4B850A4-A26D-4B80-8894-144F1DEA5414}">
      <dgm:prSet/>
      <dgm:spPr/>
      <dgm:t>
        <a:bodyPr/>
        <a:lstStyle/>
        <a:p>
          <a:endParaRPr lang="sr-Latn-RS"/>
        </a:p>
      </dgm:t>
    </dgm:pt>
    <dgm:pt modelId="{65F807BD-4F14-40D5-85E9-C14719544519}">
      <dgm:prSet/>
      <dgm:spPr/>
      <dgm:t>
        <a:bodyPr/>
        <a:lstStyle/>
        <a:p>
          <a:r>
            <a:rPr lang="sr-Latn-RS"/>
            <a:t>Input Action</a:t>
          </a:r>
          <a:endParaRPr lang="en-US" dirty="0"/>
        </a:p>
      </dgm:t>
    </dgm:pt>
    <dgm:pt modelId="{F0DD0CF9-43D9-406D-AD7A-3F7D20A967D0}" type="parTrans" cxnId="{A11F3670-C3C4-4C15-A4DE-14FE6E57656A}">
      <dgm:prSet/>
      <dgm:spPr/>
      <dgm:t>
        <a:bodyPr/>
        <a:lstStyle/>
        <a:p>
          <a:endParaRPr lang="sr-Latn-RS"/>
        </a:p>
      </dgm:t>
    </dgm:pt>
    <dgm:pt modelId="{C3922F26-4C42-4434-8747-CF6535D9C372}" type="sibTrans" cxnId="{A11F3670-C3C4-4C15-A4DE-14FE6E57656A}">
      <dgm:prSet/>
      <dgm:spPr/>
      <dgm:t>
        <a:bodyPr/>
        <a:lstStyle/>
        <a:p>
          <a:endParaRPr lang="sr-Latn-RS"/>
        </a:p>
      </dgm:t>
    </dgm:pt>
    <dgm:pt modelId="{50011832-CDE3-4466-A963-6C4BBCAD7E98}">
      <dgm:prSet/>
      <dgm:spPr/>
      <dgm:t>
        <a:bodyPr/>
        <a:lstStyle/>
        <a:p>
          <a:r>
            <a:rPr lang="sr-Latn-RS"/>
            <a:t>Input Context</a:t>
          </a:r>
          <a:endParaRPr lang="en-US" dirty="0"/>
        </a:p>
      </dgm:t>
    </dgm:pt>
    <dgm:pt modelId="{DBA5DD3C-510A-4D6A-8DF4-4A1C9159C0FD}" type="parTrans" cxnId="{78B8B72B-B529-4755-922C-2C903265D51A}">
      <dgm:prSet/>
      <dgm:spPr/>
      <dgm:t>
        <a:bodyPr/>
        <a:lstStyle/>
        <a:p>
          <a:endParaRPr lang="sr-Latn-RS"/>
        </a:p>
      </dgm:t>
    </dgm:pt>
    <dgm:pt modelId="{DF379FDD-F051-4175-B5DB-C832E88CDBEF}" type="sibTrans" cxnId="{78B8B72B-B529-4755-922C-2C903265D51A}">
      <dgm:prSet/>
      <dgm:spPr/>
      <dgm:t>
        <a:bodyPr/>
        <a:lstStyle/>
        <a:p>
          <a:endParaRPr lang="sr-Latn-RS"/>
        </a:p>
      </dgm:t>
    </dgm:pt>
    <dgm:pt modelId="{551B275D-397C-40DF-B216-77F143B7D5C6}" type="pres">
      <dgm:prSet presAssocID="{33B7AF43-DAE0-4DA0-9E9E-7736BCCD754F}" presName="outerComposite" presStyleCnt="0">
        <dgm:presLayoutVars>
          <dgm:chMax val="5"/>
          <dgm:dir/>
          <dgm:resizeHandles val="exact"/>
        </dgm:presLayoutVars>
      </dgm:prSet>
      <dgm:spPr/>
    </dgm:pt>
    <dgm:pt modelId="{E5104AFB-4C19-4D4C-91BB-BAB82D4C794C}" type="pres">
      <dgm:prSet presAssocID="{33B7AF43-DAE0-4DA0-9E9E-7736BCCD754F}" presName="dummyMaxCanvas" presStyleCnt="0">
        <dgm:presLayoutVars/>
      </dgm:prSet>
      <dgm:spPr/>
    </dgm:pt>
    <dgm:pt modelId="{7EB8692A-569C-4122-B914-CD6AB0AA9040}" type="pres">
      <dgm:prSet presAssocID="{33B7AF43-DAE0-4DA0-9E9E-7736BCCD754F}" presName="FourNodes_1" presStyleLbl="node1" presStyleIdx="0" presStyleCnt="4">
        <dgm:presLayoutVars>
          <dgm:bulletEnabled val="1"/>
        </dgm:presLayoutVars>
      </dgm:prSet>
      <dgm:spPr/>
    </dgm:pt>
    <dgm:pt modelId="{B7C7C112-FB3C-4328-B1B4-28C2F2905060}" type="pres">
      <dgm:prSet presAssocID="{33B7AF43-DAE0-4DA0-9E9E-7736BCCD754F}" presName="FourNodes_2" presStyleLbl="node1" presStyleIdx="1" presStyleCnt="4">
        <dgm:presLayoutVars>
          <dgm:bulletEnabled val="1"/>
        </dgm:presLayoutVars>
      </dgm:prSet>
      <dgm:spPr/>
    </dgm:pt>
    <dgm:pt modelId="{72F93481-0CE5-4B30-BA54-D3BD8BD58F94}" type="pres">
      <dgm:prSet presAssocID="{33B7AF43-DAE0-4DA0-9E9E-7736BCCD754F}" presName="FourNodes_3" presStyleLbl="node1" presStyleIdx="2" presStyleCnt="4">
        <dgm:presLayoutVars>
          <dgm:bulletEnabled val="1"/>
        </dgm:presLayoutVars>
      </dgm:prSet>
      <dgm:spPr/>
    </dgm:pt>
    <dgm:pt modelId="{332BA8B0-40F3-415D-9990-4C058ACDD6DF}" type="pres">
      <dgm:prSet presAssocID="{33B7AF43-DAE0-4DA0-9E9E-7736BCCD754F}" presName="FourNodes_4" presStyleLbl="node1" presStyleIdx="3" presStyleCnt="4">
        <dgm:presLayoutVars>
          <dgm:bulletEnabled val="1"/>
        </dgm:presLayoutVars>
      </dgm:prSet>
      <dgm:spPr/>
    </dgm:pt>
    <dgm:pt modelId="{1CABB422-39F5-469A-BFF5-6F8EDB88E963}" type="pres">
      <dgm:prSet presAssocID="{33B7AF43-DAE0-4DA0-9E9E-7736BCCD754F}" presName="FourConn_1-2" presStyleLbl="fgAccFollowNode1" presStyleIdx="0" presStyleCnt="3">
        <dgm:presLayoutVars>
          <dgm:bulletEnabled val="1"/>
        </dgm:presLayoutVars>
      </dgm:prSet>
      <dgm:spPr/>
    </dgm:pt>
    <dgm:pt modelId="{366154A4-0993-41BF-B097-61B071B57FDC}" type="pres">
      <dgm:prSet presAssocID="{33B7AF43-DAE0-4DA0-9E9E-7736BCCD754F}" presName="FourConn_2-3" presStyleLbl="fgAccFollowNode1" presStyleIdx="1" presStyleCnt="3">
        <dgm:presLayoutVars>
          <dgm:bulletEnabled val="1"/>
        </dgm:presLayoutVars>
      </dgm:prSet>
      <dgm:spPr/>
    </dgm:pt>
    <dgm:pt modelId="{B9A60662-476F-4DB7-99DD-52F898A01ADC}" type="pres">
      <dgm:prSet presAssocID="{33B7AF43-DAE0-4DA0-9E9E-7736BCCD754F}" presName="FourConn_3-4" presStyleLbl="fgAccFollowNode1" presStyleIdx="2" presStyleCnt="3">
        <dgm:presLayoutVars>
          <dgm:bulletEnabled val="1"/>
        </dgm:presLayoutVars>
      </dgm:prSet>
      <dgm:spPr/>
    </dgm:pt>
    <dgm:pt modelId="{60548EE2-2504-4B8B-8631-E5E388AD8E7B}" type="pres">
      <dgm:prSet presAssocID="{33B7AF43-DAE0-4DA0-9E9E-7736BCCD754F}" presName="FourNodes_1_text" presStyleLbl="node1" presStyleIdx="3" presStyleCnt="4">
        <dgm:presLayoutVars>
          <dgm:bulletEnabled val="1"/>
        </dgm:presLayoutVars>
      </dgm:prSet>
      <dgm:spPr/>
    </dgm:pt>
    <dgm:pt modelId="{E4E43ACC-97B7-40E5-A85C-0B8AC63568FB}" type="pres">
      <dgm:prSet presAssocID="{33B7AF43-DAE0-4DA0-9E9E-7736BCCD754F}" presName="FourNodes_2_text" presStyleLbl="node1" presStyleIdx="3" presStyleCnt="4">
        <dgm:presLayoutVars>
          <dgm:bulletEnabled val="1"/>
        </dgm:presLayoutVars>
      </dgm:prSet>
      <dgm:spPr/>
    </dgm:pt>
    <dgm:pt modelId="{2EBCFAE2-7570-4F00-A9C1-8A5EC964003F}" type="pres">
      <dgm:prSet presAssocID="{33B7AF43-DAE0-4DA0-9E9E-7736BCCD754F}" presName="FourNodes_3_text" presStyleLbl="node1" presStyleIdx="3" presStyleCnt="4">
        <dgm:presLayoutVars>
          <dgm:bulletEnabled val="1"/>
        </dgm:presLayoutVars>
      </dgm:prSet>
      <dgm:spPr/>
    </dgm:pt>
    <dgm:pt modelId="{3DC76A09-D148-4FEC-9768-A4E8047F1447}" type="pres">
      <dgm:prSet presAssocID="{33B7AF43-DAE0-4DA0-9E9E-7736BCCD754F}" presName="FourNodes_4_text" presStyleLbl="node1" presStyleIdx="3" presStyleCnt="4">
        <dgm:presLayoutVars>
          <dgm:bulletEnabled val="1"/>
        </dgm:presLayoutVars>
      </dgm:prSet>
      <dgm:spPr/>
    </dgm:pt>
  </dgm:ptLst>
  <dgm:cxnLst>
    <dgm:cxn modelId="{78B8B72B-B529-4755-922C-2C903265D51A}" srcId="{33B7AF43-DAE0-4DA0-9E9E-7736BCCD754F}" destId="{50011832-CDE3-4466-A963-6C4BBCAD7E98}" srcOrd="1" destOrd="0" parTransId="{DBA5DD3C-510A-4D6A-8DF4-4A1C9159C0FD}" sibTransId="{DF379FDD-F051-4175-B5DB-C832E88CDBEF}"/>
    <dgm:cxn modelId="{16F5372D-50D3-4D59-90EA-606819D6C305}" type="presOf" srcId="{C3922F26-4C42-4434-8747-CF6535D9C372}" destId="{B9A60662-476F-4DB7-99DD-52F898A01ADC}" srcOrd="0" destOrd="0" presId="urn:microsoft.com/office/officeart/2005/8/layout/vProcess5"/>
    <dgm:cxn modelId="{025DCD5C-29AA-49E4-B62F-517FA770AA53}" type="presOf" srcId="{33B7AF43-DAE0-4DA0-9E9E-7736BCCD754F}" destId="{551B275D-397C-40DF-B216-77F143B7D5C6}" srcOrd="0" destOrd="0" presId="urn:microsoft.com/office/officeart/2005/8/layout/vProcess5"/>
    <dgm:cxn modelId="{4C534365-8A60-4631-B8DE-221C2571C9D3}" type="presOf" srcId="{F576B7B1-EF03-4F7A-A414-952B592033C8}" destId="{3DC76A09-D148-4FEC-9768-A4E8047F1447}" srcOrd="1" destOrd="0" presId="urn:microsoft.com/office/officeart/2005/8/layout/vProcess5"/>
    <dgm:cxn modelId="{7A74DE65-8A8E-4F60-8393-9E30D82BFFC9}" type="presOf" srcId="{37362CE6-BEFD-45B9-BC9E-2EB654DF0935}" destId="{7EB8692A-569C-4122-B914-CD6AB0AA9040}" srcOrd="0" destOrd="0" presId="urn:microsoft.com/office/officeart/2005/8/layout/vProcess5"/>
    <dgm:cxn modelId="{576E0569-D5E3-470D-89CB-FE363F639657}" type="presOf" srcId="{F576B7B1-EF03-4F7A-A414-952B592033C8}" destId="{332BA8B0-40F3-415D-9990-4C058ACDD6DF}" srcOrd="0" destOrd="0" presId="urn:microsoft.com/office/officeart/2005/8/layout/vProcess5"/>
    <dgm:cxn modelId="{F56C0C6D-8D2D-4964-B221-EA0EF085611B}" type="presOf" srcId="{50011832-CDE3-4466-A963-6C4BBCAD7E98}" destId="{B7C7C112-FB3C-4328-B1B4-28C2F2905060}" srcOrd="0" destOrd="0" presId="urn:microsoft.com/office/officeart/2005/8/layout/vProcess5"/>
    <dgm:cxn modelId="{A11F3670-C3C4-4C15-A4DE-14FE6E57656A}" srcId="{33B7AF43-DAE0-4DA0-9E9E-7736BCCD754F}" destId="{65F807BD-4F14-40D5-85E9-C14719544519}" srcOrd="2" destOrd="0" parTransId="{F0DD0CF9-43D9-406D-AD7A-3F7D20A967D0}" sibTransId="{C3922F26-4C42-4434-8747-CF6535D9C372}"/>
    <dgm:cxn modelId="{6E4DF48D-C0A2-4DAB-893E-F11B58A0E0E6}" type="presOf" srcId="{37362CE6-BEFD-45B9-BC9E-2EB654DF0935}" destId="{60548EE2-2504-4B8B-8631-E5E388AD8E7B}" srcOrd="1" destOrd="0" presId="urn:microsoft.com/office/officeart/2005/8/layout/vProcess5"/>
    <dgm:cxn modelId="{96A2C591-68C0-451B-B616-3E3F8366E729}" type="presOf" srcId="{E87C3A39-2D96-45FD-8235-180186415840}" destId="{1CABB422-39F5-469A-BFF5-6F8EDB88E963}" srcOrd="0" destOrd="0" presId="urn:microsoft.com/office/officeart/2005/8/layout/vProcess5"/>
    <dgm:cxn modelId="{A4B850A4-A26D-4B80-8894-144F1DEA5414}" srcId="{33B7AF43-DAE0-4DA0-9E9E-7736BCCD754F}" destId="{37362CE6-BEFD-45B9-BC9E-2EB654DF0935}" srcOrd="0" destOrd="0" parTransId="{BB4089D0-E45E-40BC-ACAE-406C97884169}" sibTransId="{E87C3A39-2D96-45FD-8235-180186415840}"/>
    <dgm:cxn modelId="{B3B9F7B6-A391-4F7B-8941-9D9CAA8F5157}" srcId="{33B7AF43-DAE0-4DA0-9E9E-7736BCCD754F}" destId="{F576B7B1-EF03-4F7A-A414-952B592033C8}" srcOrd="3" destOrd="0" parTransId="{4537030F-7062-4E4F-B46E-CFEAE27B40DD}" sibTransId="{1406AC73-A26A-45E1-8DB1-B02B0561BE98}"/>
    <dgm:cxn modelId="{D67B37D4-17CC-4B25-9BB1-44A553EEF28E}" type="presOf" srcId="{50011832-CDE3-4466-A963-6C4BBCAD7E98}" destId="{E4E43ACC-97B7-40E5-A85C-0B8AC63568FB}" srcOrd="1" destOrd="0" presId="urn:microsoft.com/office/officeart/2005/8/layout/vProcess5"/>
    <dgm:cxn modelId="{0D103CD7-F31A-4341-998A-35881BBBA9B0}" type="presOf" srcId="{65F807BD-4F14-40D5-85E9-C14719544519}" destId="{2EBCFAE2-7570-4F00-A9C1-8A5EC964003F}" srcOrd="1" destOrd="0" presId="urn:microsoft.com/office/officeart/2005/8/layout/vProcess5"/>
    <dgm:cxn modelId="{876901FA-F8C9-4B80-A83E-EC10E9D2CF74}" type="presOf" srcId="{DF379FDD-F051-4175-B5DB-C832E88CDBEF}" destId="{366154A4-0993-41BF-B097-61B071B57FDC}" srcOrd="0" destOrd="0" presId="urn:microsoft.com/office/officeart/2005/8/layout/vProcess5"/>
    <dgm:cxn modelId="{4B9689FB-2DD6-4937-BDCD-9A278019D17C}" type="presOf" srcId="{65F807BD-4F14-40D5-85E9-C14719544519}" destId="{72F93481-0CE5-4B30-BA54-D3BD8BD58F94}" srcOrd="0" destOrd="0" presId="urn:microsoft.com/office/officeart/2005/8/layout/vProcess5"/>
    <dgm:cxn modelId="{84267840-F8FF-4363-BF4F-6C025C7AF653}" type="presParOf" srcId="{551B275D-397C-40DF-B216-77F143B7D5C6}" destId="{E5104AFB-4C19-4D4C-91BB-BAB82D4C794C}" srcOrd="0" destOrd="0" presId="urn:microsoft.com/office/officeart/2005/8/layout/vProcess5"/>
    <dgm:cxn modelId="{B83EC6D6-970B-4633-A664-59F63C6A5E79}" type="presParOf" srcId="{551B275D-397C-40DF-B216-77F143B7D5C6}" destId="{7EB8692A-569C-4122-B914-CD6AB0AA9040}" srcOrd="1" destOrd="0" presId="urn:microsoft.com/office/officeart/2005/8/layout/vProcess5"/>
    <dgm:cxn modelId="{5FBA389F-8C54-4516-BFE4-33352BB2CA10}" type="presParOf" srcId="{551B275D-397C-40DF-B216-77F143B7D5C6}" destId="{B7C7C112-FB3C-4328-B1B4-28C2F2905060}" srcOrd="2" destOrd="0" presId="urn:microsoft.com/office/officeart/2005/8/layout/vProcess5"/>
    <dgm:cxn modelId="{370966FD-EB09-4F54-BF97-2E5D4C30AAE9}" type="presParOf" srcId="{551B275D-397C-40DF-B216-77F143B7D5C6}" destId="{72F93481-0CE5-4B30-BA54-D3BD8BD58F94}" srcOrd="3" destOrd="0" presId="urn:microsoft.com/office/officeart/2005/8/layout/vProcess5"/>
    <dgm:cxn modelId="{4319C244-38C4-4B8D-A62B-D69F25469004}" type="presParOf" srcId="{551B275D-397C-40DF-B216-77F143B7D5C6}" destId="{332BA8B0-40F3-415D-9990-4C058ACDD6DF}" srcOrd="4" destOrd="0" presId="urn:microsoft.com/office/officeart/2005/8/layout/vProcess5"/>
    <dgm:cxn modelId="{1E37365B-56BD-4A86-A5F5-015DFAC29FD5}" type="presParOf" srcId="{551B275D-397C-40DF-B216-77F143B7D5C6}" destId="{1CABB422-39F5-469A-BFF5-6F8EDB88E963}" srcOrd="5" destOrd="0" presId="urn:microsoft.com/office/officeart/2005/8/layout/vProcess5"/>
    <dgm:cxn modelId="{E97F1FF1-6A35-44E6-97FF-369CE0DCCB59}" type="presParOf" srcId="{551B275D-397C-40DF-B216-77F143B7D5C6}" destId="{366154A4-0993-41BF-B097-61B071B57FDC}" srcOrd="6" destOrd="0" presId="urn:microsoft.com/office/officeart/2005/8/layout/vProcess5"/>
    <dgm:cxn modelId="{EEE4D8EF-D60C-4CEC-AE55-06C91CC7F3E3}" type="presParOf" srcId="{551B275D-397C-40DF-B216-77F143B7D5C6}" destId="{B9A60662-476F-4DB7-99DD-52F898A01ADC}" srcOrd="7" destOrd="0" presId="urn:microsoft.com/office/officeart/2005/8/layout/vProcess5"/>
    <dgm:cxn modelId="{4F68D6C7-E2AA-49D6-B110-F9B715D19AE0}" type="presParOf" srcId="{551B275D-397C-40DF-B216-77F143B7D5C6}" destId="{60548EE2-2504-4B8B-8631-E5E388AD8E7B}" srcOrd="8" destOrd="0" presId="urn:microsoft.com/office/officeart/2005/8/layout/vProcess5"/>
    <dgm:cxn modelId="{F1E65DC7-F036-4710-B62D-6CB927C795A7}" type="presParOf" srcId="{551B275D-397C-40DF-B216-77F143B7D5C6}" destId="{E4E43ACC-97B7-40E5-A85C-0B8AC63568FB}" srcOrd="9" destOrd="0" presId="urn:microsoft.com/office/officeart/2005/8/layout/vProcess5"/>
    <dgm:cxn modelId="{7A30C189-D560-4B37-80C7-8E6E1B67E391}" type="presParOf" srcId="{551B275D-397C-40DF-B216-77F143B7D5C6}" destId="{2EBCFAE2-7570-4F00-A9C1-8A5EC964003F}" srcOrd="10" destOrd="0" presId="urn:microsoft.com/office/officeart/2005/8/layout/vProcess5"/>
    <dgm:cxn modelId="{05ECAF6F-D084-4D8E-8F5D-5CF6A7C038A3}" type="presParOf" srcId="{551B275D-397C-40DF-B216-77F143B7D5C6}" destId="{3DC76A09-D148-4FEC-9768-A4E8047F1447}"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8692A-569C-4122-B914-CD6AB0AA9040}">
      <dsp:nvSpPr>
        <dsp:cNvPr id="0" name=""/>
        <dsp:cNvSpPr/>
      </dsp:nvSpPr>
      <dsp:spPr>
        <a:xfrm>
          <a:off x="0" y="0"/>
          <a:ext cx="8282940" cy="893032"/>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sr-Latn-RS" sz="4000" kern="1200" dirty="0"/>
            <a:t>Input Manager</a:t>
          </a:r>
          <a:endParaRPr lang="en-US" sz="4000" kern="1200" dirty="0"/>
        </a:p>
      </dsp:txBody>
      <dsp:txXfrm>
        <a:off x="26156" y="26156"/>
        <a:ext cx="7243827" cy="840720"/>
      </dsp:txXfrm>
    </dsp:sp>
    <dsp:sp modelId="{B7C7C112-FB3C-4328-B1B4-28C2F2905060}">
      <dsp:nvSpPr>
        <dsp:cNvPr id="0" name=""/>
        <dsp:cNvSpPr/>
      </dsp:nvSpPr>
      <dsp:spPr>
        <a:xfrm>
          <a:off x="693696" y="1055401"/>
          <a:ext cx="8282940" cy="893032"/>
        </a:xfrm>
        <a:prstGeom prst="roundRect">
          <a:avLst>
            <a:gd name="adj" fmla="val 10000"/>
          </a:avLst>
        </a:prstGeom>
        <a:gradFill rotWithShape="0">
          <a:gsLst>
            <a:gs pos="0">
              <a:schemeClr val="accent2">
                <a:hueOff val="1761182"/>
                <a:satOff val="-1520"/>
                <a:lumOff val="-4183"/>
                <a:alphaOff val="0"/>
                <a:tint val="96000"/>
                <a:lumMod val="104000"/>
              </a:schemeClr>
            </a:gs>
            <a:gs pos="100000">
              <a:schemeClr val="accent2">
                <a:hueOff val="1761182"/>
                <a:satOff val="-1520"/>
                <a:lumOff val="-418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sr-Latn-RS" sz="4000" kern="1200"/>
            <a:t>Input Context</a:t>
          </a:r>
          <a:endParaRPr lang="en-US" sz="4000" kern="1200" dirty="0"/>
        </a:p>
      </dsp:txBody>
      <dsp:txXfrm>
        <a:off x="719852" y="1081557"/>
        <a:ext cx="6956460" cy="840720"/>
      </dsp:txXfrm>
    </dsp:sp>
    <dsp:sp modelId="{72F93481-0CE5-4B30-BA54-D3BD8BD58F94}">
      <dsp:nvSpPr>
        <dsp:cNvPr id="0" name=""/>
        <dsp:cNvSpPr/>
      </dsp:nvSpPr>
      <dsp:spPr>
        <a:xfrm>
          <a:off x="1377038" y="2110803"/>
          <a:ext cx="8282940" cy="893032"/>
        </a:xfrm>
        <a:prstGeom prst="roundRect">
          <a:avLst>
            <a:gd name="adj" fmla="val 10000"/>
          </a:avLst>
        </a:prstGeom>
        <a:gradFill rotWithShape="0">
          <a:gsLst>
            <a:gs pos="0">
              <a:schemeClr val="accent2">
                <a:hueOff val="3522364"/>
                <a:satOff val="-3039"/>
                <a:lumOff val="-8365"/>
                <a:alphaOff val="0"/>
                <a:tint val="96000"/>
                <a:lumMod val="104000"/>
              </a:schemeClr>
            </a:gs>
            <a:gs pos="100000">
              <a:schemeClr val="accent2">
                <a:hueOff val="3522364"/>
                <a:satOff val="-3039"/>
                <a:lumOff val="-8365"/>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sr-Latn-RS" sz="4000" kern="1200"/>
            <a:t>Input Action</a:t>
          </a:r>
          <a:endParaRPr lang="en-US" sz="4000" kern="1200" dirty="0"/>
        </a:p>
      </dsp:txBody>
      <dsp:txXfrm>
        <a:off x="1403194" y="2136959"/>
        <a:ext cx="6966814" cy="840720"/>
      </dsp:txXfrm>
    </dsp:sp>
    <dsp:sp modelId="{332BA8B0-40F3-415D-9990-4C058ACDD6DF}">
      <dsp:nvSpPr>
        <dsp:cNvPr id="0" name=""/>
        <dsp:cNvSpPr/>
      </dsp:nvSpPr>
      <dsp:spPr>
        <a:xfrm>
          <a:off x="2070734" y="3166204"/>
          <a:ext cx="8282940" cy="893032"/>
        </a:xfrm>
        <a:prstGeom prst="roundRect">
          <a:avLst>
            <a:gd name="adj" fmla="val 10000"/>
          </a:avLst>
        </a:prstGeom>
        <a:gradFill rotWithShape="0">
          <a:gsLst>
            <a:gs pos="0">
              <a:schemeClr val="accent2">
                <a:hueOff val="5283545"/>
                <a:satOff val="-4559"/>
                <a:lumOff val="-12548"/>
                <a:alphaOff val="0"/>
                <a:tint val="96000"/>
                <a:lumMod val="104000"/>
              </a:schemeClr>
            </a:gs>
            <a:gs pos="100000">
              <a:schemeClr val="accent2">
                <a:hueOff val="5283545"/>
                <a:satOff val="-4559"/>
                <a:lumOff val="-1254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sr-Latn-RS" sz="4000" kern="1200" dirty="0" err="1"/>
            <a:t>Button</a:t>
          </a:r>
          <a:r>
            <a:rPr lang="sr-Latn-RS" sz="4000" kern="1200" dirty="0"/>
            <a:t> </a:t>
          </a:r>
          <a:endParaRPr lang="en-US" sz="4000" kern="1200" dirty="0"/>
        </a:p>
      </dsp:txBody>
      <dsp:txXfrm>
        <a:off x="2096890" y="3192360"/>
        <a:ext cx="6956460" cy="840720"/>
      </dsp:txXfrm>
    </dsp:sp>
    <dsp:sp modelId="{1CABB422-39F5-469A-BFF5-6F8EDB88E963}">
      <dsp:nvSpPr>
        <dsp:cNvPr id="0" name=""/>
        <dsp:cNvSpPr/>
      </dsp:nvSpPr>
      <dsp:spPr>
        <a:xfrm>
          <a:off x="7702469" y="683981"/>
          <a:ext cx="580470" cy="580470"/>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sr-Latn-RS" sz="2700" kern="1200"/>
        </a:p>
      </dsp:txBody>
      <dsp:txXfrm>
        <a:off x="7833075" y="683981"/>
        <a:ext cx="319258" cy="436804"/>
      </dsp:txXfrm>
    </dsp:sp>
    <dsp:sp modelId="{366154A4-0993-41BF-B097-61B071B57FDC}">
      <dsp:nvSpPr>
        <dsp:cNvPr id="0" name=""/>
        <dsp:cNvSpPr/>
      </dsp:nvSpPr>
      <dsp:spPr>
        <a:xfrm>
          <a:off x="8396165" y="1739383"/>
          <a:ext cx="580470" cy="580470"/>
        </a:xfrm>
        <a:prstGeom prst="downArrow">
          <a:avLst>
            <a:gd name="adj1" fmla="val 55000"/>
            <a:gd name="adj2" fmla="val 45000"/>
          </a:avLst>
        </a:prstGeom>
        <a:solidFill>
          <a:schemeClr val="accent2">
            <a:tint val="40000"/>
            <a:alpha val="90000"/>
            <a:hueOff val="2315626"/>
            <a:satOff val="-6111"/>
            <a:lumOff val="-1226"/>
            <a:alphaOff val="0"/>
          </a:schemeClr>
        </a:solidFill>
        <a:ln w="9525" cap="rnd" cmpd="sng" algn="ctr">
          <a:solidFill>
            <a:schemeClr val="accent2">
              <a:tint val="40000"/>
              <a:alpha val="90000"/>
              <a:hueOff val="2315626"/>
              <a:satOff val="-6111"/>
              <a:lumOff val="-122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sr-Latn-RS" sz="2700" kern="1200"/>
        </a:p>
      </dsp:txBody>
      <dsp:txXfrm>
        <a:off x="8526771" y="1739383"/>
        <a:ext cx="319258" cy="436804"/>
      </dsp:txXfrm>
    </dsp:sp>
    <dsp:sp modelId="{B9A60662-476F-4DB7-99DD-52F898A01ADC}">
      <dsp:nvSpPr>
        <dsp:cNvPr id="0" name=""/>
        <dsp:cNvSpPr/>
      </dsp:nvSpPr>
      <dsp:spPr>
        <a:xfrm>
          <a:off x="9079507" y="2794784"/>
          <a:ext cx="580470" cy="580470"/>
        </a:xfrm>
        <a:prstGeom prst="downArrow">
          <a:avLst>
            <a:gd name="adj1" fmla="val 55000"/>
            <a:gd name="adj2" fmla="val 45000"/>
          </a:avLst>
        </a:prstGeom>
        <a:solidFill>
          <a:schemeClr val="accent2">
            <a:tint val="40000"/>
            <a:alpha val="90000"/>
            <a:hueOff val="4631252"/>
            <a:satOff val="-12223"/>
            <a:lumOff val="-2452"/>
            <a:alphaOff val="0"/>
          </a:schemeClr>
        </a:solidFill>
        <a:ln w="9525" cap="rnd" cmpd="sng" algn="ctr">
          <a:solidFill>
            <a:schemeClr val="accent2">
              <a:tint val="40000"/>
              <a:alpha val="90000"/>
              <a:hueOff val="4631252"/>
              <a:satOff val="-12223"/>
              <a:lumOff val="-245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sr-Latn-RS" sz="2700" kern="1200"/>
        </a:p>
      </dsp:txBody>
      <dsp:txXfrm>
        <a:off x="9210113" y="2794784"/>
        <a:ext cx="319258" cy="4368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D4EFA-7BF0-4A92-9EC6-1517F340A5D6}" type="datetimeFigureOut">
              <a:rPr lang="en-US" smtClean="0"/>
              <a:t>3/6/2020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BA42D-EB52-4964-845A-2C50488A114D}" type="slidenum">
              <a:rPr lang="en-US" smtClean="0"/>
              <a:t>‹#›</a:t>
            </a:fld>
            <a:endParaRPr lang="en-US"/>
          </a:p>
        </p:txBody>
      </p:sp>
    </p:spTree>
    <p:extLst>
      <p:ext uri="{BB962C8B-B14F-4D97-AF65-F5344CB8AC3E}">
        <p14:creationId xmlns:p14="http://schemas.microsoft.com/office/powerpoint/2010/main" val="563746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windows/desktop/api/winuser/nf-winuser-postquitmessage"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windows/desktop/api/winuser/nf-winuser-getmessage" TargetMode="External"/><Relationship Id="rId4" Type="http://schemas.openxmlformats.org/officeDocument/2006/relationships/hyperlink" Target="https://docs.microsoft.com/windows/desktop/winmsg/wm-qui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Kratak uvod u </a:t>
            </a:r>
            <a:r>
              <a:rPr lang="sr-Latn-RS" dirty="0" err="1"/>
              <a:t>render</a:t>
            </a:r>
            <a:r>
              <a:rPr lang="sr-Latn-RS" dirty="0"/>
              <a:t> i u to da ćemo danas da prilažemo sliku na ekranu, a posle toga pričati o teoriji </a:t>
            </a:r>
            <a:r>
              <a:rPr lang="sr-Latn-RS" dirty="0" err="1"/>
              <a:t>renderinga</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1</a:t>
            </a:fld>
            <a:endParaRPr lang="en-US"/>
          </a:p>
        </p:txBody>
      </p:sp>
    </p:spTree>
    <p:extLst>
      <p:ext uri="{BB962C8B-B14F-4D97-AF65-F5344CB8AC3E}">
        <p14:creationId xmlns:p14="http://schemas.microsoft.com/office/powerpoint/2010/main" val="336209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 </a:t>
            </a:r>
            <a:r>
              <a:rPr lang="sr-Latn-RS" dirty="0" err="1"/>
              <a:t>Arcade</a:t>
            </a:r>
            <a:r>
              <a:rPr lang="sr-Latn-RS" dirty="0"/>
              <a:t> </a:t>
            </a:r>
            <a:r>
              <a:rPr lang="sr-Latn-RS" dirty="0" err="1"/>
              <a:t>stick</a:t>
            </a:r>
            <a:r>
              <a:rPr lang="sr-Latn-RS" dirty="0"/>
              <a:t>, </a:t>
            </a:r>
            <a:r>
              <a:rPr lang="sr-Latn-RS" dirty="0" err="1"/>
              <a:t>touch</a:t>
            </a:r>
            <a:r>
              <a:rPr lang="sr-Latn-RS" dirty="0"/>
              <a:t> </a:t>
            </a:r>
            <a:r>
              <a:rPr lang="sr-Latn-RS" dirty="0" err="1"/>
              <a:t>screen</a:t>
            </a:r>
            <a:r>
              <a:rPr lang="sr-Latn-RS" dirty="0"/>
              <a:t>, kamere (</a:t>
            </a:r>
            <a:r>
              <a:rPr lang="sr-Latn-RS" dirty="0" err="1"/>
              <a:t>Wii</a:t>
            </a:r>
            <a:r>
              <a:rPr lang="sr-Latn-RS" dirty="0"/>
              <a:t>), volani, </a:t>
            </a:r>
            <a:r>
              <a:rPr lang="sr-Latn-RS" dirty="0" err="1"/>
              <a:t>Tobii</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11</a:t>
            </a:fld>
            <a:endParaRPr lang="en-US"/>
          </a:p>
        </p:txBody>
      </p:sp>
    </p:spTree>
    <p:extLst>
      <p:ext uri="{BB962C8B-B14F-4D97-AF65-F5344CB8AC3E}">
        <p14:creationId xmlns:p14="http://schemas.microsoft.com/office/powerpoint/2010/main" val="231988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human interface devices for games vary widely in terms of form fac-</a:t>
            </a:r>
          </a:p>
          <a:p>
            <a:r>
              <a:rPr lang="en-US" dirty="0"/>
              <a:t>tor and layout, most of the inputs they provide fall into one of a small number</a:t>
            </a:r>
          </a:p>
          <a:p>
            <a:r>
              <a:rPr lang="en-US" dirty="0"/>
              <a:t>of categories. We’ll investigate each category in depth below.</a:t>
            </a:r>
            <a:endParaRPr lang="sr-Latn-RS" dirty="0"/>
          </a:p>
          <a:p>
            <a:r>
              <a:rPr lang="en-US" dirty="0"/>
              <a:t>Strictly speaking, analog inputs are not really analog by the time they make</a:t>
            </a:r>
          </a:p>
          <a:p>
            <a:r>
              <a:rPr lang="en-US" dirty="0"/>
              <a:t>it to the game engine. An analog input signal is usually digitized, meaning it</a:t>
            </a:r>
          </a:p>
          <a:p>
            <a:r>
              <a:rPr lang="en-US" dirty="0"/>
              <a:t>is quantized and represented using an integer in software.</a:t>
            </a:r>
            <a:endParaRPr lang="sr-Latn-RS" dirty="0"/>
          </a:p>
          <a:p>
            <a:endParaRPr lang="sr-Latn-RS" dirty="0"/>
          </a:p>
          <a:p>
            <a:r>
              <a:rPr lang="en-US" dirty="0"/>
              <a:t>The position of an analog button, trigger, joystick or thumb stick is absolute,</a:t>
            </a:r>
          </a:p>
          <a:p>
            <a:r>
              <a:rPr lang="en-US" dirty="0"/>
              <a:t>meaning that there is a clear understanding of where zero lies. However, the</a:t>
            </a:r>
          </a:p>
          <a:p>
            <a:r>
              <a:rPr lang="en-US" dirty="0"/>
              <a:t>inputs of some devices are relative. For these devices, there is no clear location</a:t>
            </a:r>
          </a:p>
          <a:p>
            <a:r>
              <a:rPr lang="en-US" dirty="0"/>
              <a:t>at which the input value should be zero. Instead, a zero input indicates that</a:t>
            </a:r>
          </a:p>
          <a:p>
            <a:r>
              <a:rPr lang="en-US" dirty="0"/>
              <a:t>the position of the device has not changed, while nonzero values represent</a:t>
            </a:r>
          </a:p>
          <a:p>
            <a:r>
              <a:rPr lang="en-US" dirty="0"/>
              <a:t>a delta from the last time the input value was read. Examples include mice,</a:t>
            </a:r>
          </a:p>
          <a:p>
            <a:r>
              <a:rPr lang="en-US" dirty="0"/>
              <a:t>mouse wheels and track balls.</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12</a:t>
            </a:fld>
            <a:endParaRPr lang="en-US"/>
          </a:p>
        </p:txBody>
      </p:sp>
    </p:spTree>
    <p:extLst>
      <p:ext uri="{BB962C8B-B14F-4D97-AF65-F5344CB8AC3E}">
        <p14:creationId xmlns:p14="http://schemas.microsoft.com/office/powerpoint/2010/main" val="260199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Windows function that will return the status of any key. It’s tempting to</a:t>
            </a:r>
          </a:p>
          <a:p>
            <a:r>
              <a:rPr lang="en-US" dirty="0"/>
              <a:t>use, especially given the morass of weirdness you have to deal with going a more </a:t>
            </a:r>
            <a:r>
              <a:rPr lang="en-US" dirty="0" err="1"/>
              <a:t>tra</a:t>
            </a:r>
            <a:r>
              <a:rPr lang="en-US" dirty="0"/>
              <a:t>-</a:t>
            </a:r>
          </a:p>
          <a:p>
            <a:r>
              <a:rPr lang="en-US" dirty="0" err="1"/>
              <a:t>ditional</a:t>
            </a:r>
            <a:r>
              <a:rPr lang="en-US" dirty="0"/>
              <a:t> route with Windows keyboard messages. Unfortunately, there’s a dark side to</a:t>
            </a:r>
          </a:p>
          <a:p>
            <a:r>
              <a:rPr lang="en-US" dirty="0"/>
              <a:t>these functions and other functions that poll the state of device hardware outside of</a:t>
            </a:r>
          </a:p>
          <a:p>
            <a:r>
              <a:rPr lang="en-US" dirty="0"/>
              <a:t>the message loop.</a:t>
            </a:r>
          </a:p>
          <a:p>
            <a:r>
              <a:rPr lang="en-US" dirty="0"/>
              <a:t>Most testing scripts or replay features pump recorded messages into the normal </a:t>
            </a:r>
            <a:r>
              <a:rPr lang="en-US" dirty="0" err="1"/>
              <a:t>mes</a:t>
            </a:r>
            <a:r>
              <a:rPr lang="en-US" dirty="0"/>
              <a:t>-</a:t>
            </a:r>
          </a:p>
          <a:p>
            <a:r>
              <a:rPr lang="en-US" dirty="0"/>
              <a:t>sage pump, making sure that actual hardware messages are shunted away. Polling</a:t>
            </a:r>
          </a:p>
          <a:p>
            <a:r>
              <a:rPr lang="en-US" dirty="0"/>
              <a:t>functions like </a:t>
            </a:r>
            <a:r>
              <a:rPr lang="en-US" dirty="0" err="1"/>
              <a:t>GetAsyncKeyState</a:t>
            </a:r>
            <a:r>
              <a:rPr lang="en-US" dirty="0"/>
              <a:t>() aren’t easily trapped in the same way. They</a:t>
            </a:r>
          </a:p>
          <a:p>
            <a:r>
              <a:rPr lang="en-US" dirty="0"/>
              <a:t>also make debugging and testing more difficult, since timing of keyboard input</a:t>
            </a:r>
          </a:p>
          <a:p>
            <a:r>
              <a:rPr lang="en-US" dirty="0"/>
              <a:t>could be crucial to re-creating a weird bug.</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13</a:t>
            </a:fld>
            <a:endParaRPr lang="en-US"/>
          </a:p>
        </p:txBody>
      </p:sp>
    </p:spTree>
    <p:extLst>
      <p:ext uri="{BB962C8B-B14F-4D97-AF65-F5344CB8AC3E}">
        <p14:creationId xmlns:p14="http://schemas.microsoft.com/office/powerpoint/2010/main" val="1997739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and smooth handling of human interface devices is an important part</a:t>
            </a:r>
          </a:p>
          <a:p>
            <a:r>
              <a:rPr lang="en-US" dirty="0"/>
              <a:t>of any good game. Conceptually speaking, HIDs may seem quite </a:t>
            </a:r>
            <a:r>
              <a:rPr lang="en-US" dirty="0" err="1"/>
              <a:t>straightfor</a:t>
            </a:r>
            <a:r>
              <a:rPr lang="en-US" dirty="0"/>
              <a:t>-</a:t>
            </a:r>
          </a:p>
          <a:p>
            <a:r>
              <a:rPr lang="en-US" dirty="0"/>
              <a:t>ward. However, there can be quite a few “gotchas” to deal with, including</a:t>
            </a:r>
          </a:p>
          <a:p>
            <a:r>
              <a:rPr lang="en-US" dirty="0"/>
              <a:t>variations between different physical input devices, proper implementation</a:t>
            </a:r>
          </a:p>
          <a:p>
            <a:r>
              <a:rPr lang="en-US" dirty="0"/>
              <a:t>of low-pass fi </a:t>
            </a:r>
            <a:r>
              <a:rPr lang="en-US" dirty="0" err="1"/>
              <a:t>ltering</a:t>
            </a:r>
            <a:r>
              <a:rPr lang="en-US" dirty="0"/>
              <a:t>, bug-free handling of control scheme mappings, </a:t>
            </a:r>
            <a:r>
              <a:rPr lang="en-US" dirty="0" err="1"/>
              <a:t>achiev</a:t>
            </a:r>
            <a:r>
              <a:rPr lang="en-US" dirty="0"/>
              <a:t>-</a:t>
            </a:r>
          </a:p>
          <a:p>
            <a:r>
              <a:rPr lang="en-US" dirty="0" err="1"/>
              <a:t>ing</a:t>
            </a:r>
            <a:r>
              <a:rPr lang="en-US" dirty="0"/>
              <a:t> just the right “feel” in your joypad rumble, limitations imposed by console</a:t>
            </a:r>
          </a:p>
          <a:p>
            <a:r>
              <a:rPr lang="en-US" dirty="0"/>
              <a:t>manufacturers via their technical requirements checklists (TRCs), and the list</a:t>
            </a:r>
          </a:p>
          <a:p>
            <a:r>
              <a:rPr lang="en-US" dirty="0"/>
              <a:t>goes on.</a:t>
            </a:r>
            <a:endParaRPr lang="sr-Latn-RS" dirty="0"/>
          </a:p>
          <a:p>
            <a:endParaRPr lang="sr-Latn-RS" dirty="0"/>
          </a:p>
          <a:p>
            <a:r>
              <a:rPr lang="en-US" dirty="0"/>
              <a:t>If you follow a modular design, your game objects can be controlled via the same</a:t>
            </a:r>
          </a:p>
          <a:p>
            <a:r>
              <a:rPr lang="en-US" dirty="0"/>
              <a:t>interface, whether the source of that control is a gamepad or an AI character. For</a:t>
            </a:r>
          </a:p>
          <a:p>
            <a:r>
              <a:rPr lang="en-US" dirty="0"/>
              <a:t>example, the AI character could send commands like “brake 75%” or “steer 45%”</a:t>
            </a:r>
          </a:p>
          <a:p>
            <a:r>
              <a:rPr lang="en-US" dirty="0"/>
              <a:t>into a car controller, where the human player touches a few gamepad keys, generating</a:t>
            </a:r>
          </a:p>
          <a:p>
            <a:r>
              <a:rPr lang="en-US" dirty="0"/>
              <a:t>translated events that eventually result in exactly the same calls but to a different car.</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14</a:t>
            </a:fld>
            <a:endParaRPr lang="en-US"/>
          </a:p>
        </p:txBody>
      </p:sp>
    </p:spTree>
    <p:extLst>
      <p:ext uri="{BB962C8B-B14F-4D97-AF65-F5344CB8AC3E}">
        <p14:creationId xmlns:p14="http://schemas.microsoft.com/office/powerpoint/2010/main" val="1599475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Primer Input sistema: </a:t>
            </a:r>
          </a:p>
          <a:p>
            <a:r>
              <a:rPr lang="sr-Latn-RS" dirty="0"/>
              <a:t>- Sistemski nivo: Proveravaju se svi </a:t>
            </a:r>
            <a:r>
              <a:rPr lang="sr-Latn-RS" dirty="0" err="1"/>
              <a:t>dugmići</a:t>
            </a:r>
            <a:r>
              <a:rPr lang="sr-Latn-RS" dirty="0"/>
              <a:t> da li su pritisnuti i smeštaju se u niz. </a:t>
            </a:r>
            <a:r>
              <a:rPr lang="sr-Latn-RS" dirty="0" err="1"/>
              <a:t>IDirectInputDevice</a:t>
            </a:r>
            <a:r>
              <a:rPr lang="sr-Latn-RS" dirty="0"/>
              <a:t>::</a:t>
            </a:r>
            <a:r>
              <a:rPr lang="sr-Latn-RS" dirty="0" err="1"/>
              <a:t>GetDeviceState</a:t>
            </a:r>
            <a:r>
              <a:rPr lang="sr-Latn-RS" dirty="0"/>
              <a:t>()</a:t>
            </a:r>
          </a:p>
          <a:p>
            <a:pPr marL="0" indent="0">
              <a:buFontTx/>
              <a:buNone/>
            </a:pPr>
            <a:r>
              <a:rPr lang="sr-Latn-RS" dirty="0"/>
              <a:t>- </a:t>
            </a:r>
            <a:r>
              <a:rPr lang="sr-Latn-RS" dirty="0" err="1"/>
              <a:t>Engine</a:t>
            </a:r>
            <a:r>
              <a:rPr lang="sr-Latn-RS" dirty="0"/>
              <a:t> nivo: </a:t>
            </a:r>
            <a:r>
              <a:rPr lang="sr-Latn-RS" dirty="0" err="1"/>
              <a:t>Stack</a:t>
            </a:r>
            <a:r>
              <a:rPr lang="sr-Latn-RS" dirty="0"/>
              <a:t> input </a:t>
            </a:r>
            <a:r>
              <a:rPr lang="sr-Latn-RS" dirty="0" err="1"/>
              <a:t>contexta</a:t>
            </a:r>
            <a:r>
              <a:rPr lang="sr-Latn-RS" dirty="0"/>
              <a:t> u input </a:t>
            </a:r>
            <a:r>
              <a:rPr lang="sr-Latn-RS" dirty="0" err="1"/>
              <a:t>manageru</a:t>
            </a:r>
            <a:r>
              <a:rPr lang="sr-Latn-RS" dirty="0"/>
              <a:t> i onda prolazi kroz svaki redom i kroz svaku akciju i proverava da li je akcija aktivna ili ne. Akcije mogu biti aktivirane na klik dugmeta, držanje dugmeta, određeni pomeraj i smer </a:t>
            </a:r>
            <a:r>
              <a:rPr lang="sr-Latn-RS" dirty="0" err="1"/>
              <a:t>joysticka</a:t>
            </a:r>
            <a:r>
              <a:rPr lang="sr-Latn-RS" dirty="0"/>
              <a:t> ili položaj objekta u prostoru (igrača – Kinect, kontrolera – </a:t>
            </a:r>
            <a:r>
              <a:rPr lang="sr-Latn-RS" dirty="0" err="1"/>
              <a:t>Wii</a:t>
            </a:r>
            <a:r>
              <a:rPr lang="sr-Latn-RS" dirty="0"/>
              <a:t>) ili da vraćaju neku „analognu“ vrednost. Input </a:t>
            </a:r>
            <a:r>
              <a:rPr lang="sr-Latn-RS" dirty="0" err="1"/>
              <a:t>context</a:t>
            </a:r>
            <a:r>
              <a:rPr lang="sr-Latn-RS" dirty="0"/>
              <a:t> može biti blokirajući, u kom slučaju se prestaje sa proverom donjih </a:t>
            </a:r>
            <a:r>
              <a:rPr lang="sr-Latn-RS" dirty="0" err="1"/>
              <a:t>contexta</a:t>
            </a:r>
            <a:r>
              <a:rPr lang="sr-Latn-RS" dirty="0"/>
              <a:t>. Ovo je </a:t>
            </a:r>
            <a:r>
              <a:rPr lang="sr-Latn-RS" dirty="0" err="1"/>
              <a:t>neoptimalno</a:t>
            </a:r>
            <a:r>
              <a:rPr lang="sr-Latn-RS" dirty="0"/>
              <a:t> jer nam ne trebaju sve akcije u svakom </a:t>
            </a:r>
            <a:r>
              <a:rPr lang="sr-Latn-RS" dirty="0" err="1"/>
              <a:t>frejmu</a:t>
            </a:r>
            <a:r>
              <a:rPr lang="sr-Latn-RS" dirty="0"/>
              <a:t>, tako da može da se optimizuje da se proverava status akcije samo kad nam zatreba i da se onda kešira njena vrednost.</a:t>
            </a:r>
          </a:p>
          <a:p>
            <a:pPr marL="171450" indent="-171450">
              <a:buFontTx/>
              <a:buChar char="-"/>
            </a:pPr>
            <a:endParaRPr lang="sr-Latn-RS" dirty="0"/>
          </a:p>
          <a:p>
            <a:pPr marL="0" indent="0">
              <a:buFontTx/>
              <a:buNone/>
            </a:pPr>
            <a:r>
              <a:rPr lang="sr-Latn-RS" dirty="0"/>
              <a:t>Delovi ovog sistema mogu da budu pojednostavljeni, ukoliko nam ne treba input </a:t>
            </a:r>
            <a:r>
              <a:rPr lang="sr-Latn-RS" dirty="0" err="1"/>
              <a:t>context</a:t>
            </a:r>
            <a:r>
              <a:rPr lang="sr-Latn-RS" dirty="0"/>
              <a:t> ili, naravno, proširivani do besvesti. </a:t>
            </a:r>
          </a:p>
          <a:p>
            <a:pPr marL="0" indent="0">
              <a:buFontTx/>
              <a:buNone/>
            </a:pPr>
            <a:r>
              <a:rPr lang="sr-Latn-RS" dirty="0"/>
              <a:t>Primer: Input </a:t>
            </a:r>
            <a:r>
              <a:rPr lang="sr-Latn-RS" dirty="0" err="1"/>
              <a:t>remapping</a:t>
            </a:r>
            <a:r>
              <a:rPr lang="sr-Latn-RS" dirty="0"/>
              <a:t>, gde se iz menija tokom igre ili iz pre pokretanja iz nekog (recimo </a:t>
            </a:r>
            <a:r>
              <a:rPr lang="sr-Latn-RS" dirty="0" err="1"/>
              <a:t>xml</a:t>
            </a:r>
            <a:r>
              <a:rPr lang="sr-Latn-RS" dirty="0"/>
              <a:t>) fajla čita koje dugme aktivira koju akciju.</a:t>
            </a:r>
          </a:p>
          <a:p>
            <a:pPr marL="0" indent="0">
              <a:buFontTx/>
              <a:buNone/>
            </a:pPr>
            <a:r>
              <a:rPr lang="sr-Latn-RS" dirty="0"/>
              <a:t>            </a:t>
            </a:r>
            <a:r>
              <a:rPr lang="sr-Latn-RS" dirty="0" err="1"/>
              <a:t>Streaming</a:t>
            </a:r>
            <a:r>
              <a:rPr lang="sr-Latn-RS" dirty="0"/>
              <a:t> – input </a:t>
            </a:r>
            <a:r>
              <a:rPr lang="sr-Latn-RS" dirty="0" err="1"/>
              <a:t>latency</a:t>
            </a:r>
            <a:r>
              <a:rPr lang="sr-Latn-RS" dirty="0"/>
              <a:t> izaziva razne probleme, koji se usložnjavanjem ovog sistema mogu donekle izbeći (slanje </a:t>
            </a:r>
            <a:r>
              <a:rPr lang="sr-Latn-RS" dirty="0" err="1"/>
              <a:t>timestampa</a:t>
            </a:r>
            <a:r>
              <a:rPr lang="sr-Latn-RS" dirty="0"/>
              <a:t> uz pritisnuto dugme)</a:t>
            </a:r>
          </a:p>
        </p:txBody>
      </p:sp>
      <p:sp>
        <p:nvSpPr>
          <p:cNvPr id="4" name="Slide Number Placeholder 3"/>
          <p:cNvSpPr>
            <a:spLocks noGrp="1"/>
          </p:cNvSpPr>
          <p:nvPr>
            <p:ph type="sldNum" sz="quarter" idx="5"/>
          </p:nvPr>
        </p:nvSpPr>
        <p:spPr/>
        <p:txBody>
          <a:bodyPr/>
          <a:lstStyle/>
          <a:p>
            <a:fld id="{1F3BA42D-EB52-4964-845A-2C50488A114D}" type="slidenum">
              <a:rPr lang="en-US" smtClean="0"/>
              <a:t>15</a:t>
            </a:fld>
            <a:endParaRPr lang="en-US"/>
          </a:p>
        </p:txBody>
      </p:sp>
    </p:spTree>
    <p:extLst>
      <p:ext uri="{BB962C8B-B14F-4D97-AF65-F5344CB8AC3E}">
        <p14:creationId xmlns:p14="http://schemas.microsoft.com/office/powerpoint/2010/main" val="2294530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Implementacije svih ovih funkcija su u </a:t>
            </a:r>
            <a:r>
              <a:rPr lang="sr-Latn-RS" dirty="0" err="1"/>
              <a:t>cpp</a:t>
            </a:r>
            <a:r>
              <a:rPr lang="sr-Latn-RS" dirty="0"/>
              <a:t> fajlu</a:t>
            </a:r>
          </a:p>
          <a:p>
            <a:endParaRPr lang="sr-Latn-RS" dirty="0"/>
          </a:p>
          <a:p>
            <a:r>
              <a:rPr lang="sr-Latn-RS" dirty="0"/>
              <a:t>Dodajemo instancu klase </a:t>
            </a:r>
            <a:r>
              <a:rPr lang="sr-Latn-RS" dirty="0" err="1"/>
              <a:t>InputManager</a:t>
            </a:r>
            <a:r>
              <a:rPr lang="sr-Latn-RS" dirty="0"/>
              <a:t> u </a:t>
            </a:r>
            <a:r>
              <a:rPr lang="sr-Latn-RS" dirty="0" err="1"/>
              <a:t>Application</a:t>
            </a:r>
            <a:r>
              <a:rPr lang="sr-Latn-RS" dirty="0"/>
              <a:t>, dodajemo i </a:t>
            </a:r>
            <a:r>
              <a:rPr lang="sr-Latn-RS" dirty="0" err="1"/>
              <a:t>Update</a:t>
            </a:r>
            <a:r>
              <a:rPr lang="sr-Latn-RS" dirty="0"/>
              <a:t> (nećemo koristiti </a:t>
            </a:r>
            <a:r>
              <a:rPr lang="sr-Latn-RS" dirty="0" err="1"/>
              <a:t>dt</a:t>
            </a:r>
            <a:r>
              <a:rPr lang="sr-Latn-RS" dirty="0"/>
              <a:t>), </a:t>
            </a:r>
          </a:p>
        </p:txBody>
      </p:sp>
      <p:sp>
        <p:nvSpPr>
          <p:cNvPr id="4" name="Slide Number Placeholder 3"/>
          <p:cNvSpPr>
            <a:spLocks noGrp="1"/>
          </p:cNvSpPr>
          <p:nvPr>
            <p:ph type="sldNum" sz="quarter" idx="5"/>
          </p:nvPr>
        </p:nvSpPr>
        <p:spPr/>
        <p:txBody>
          <a:bodyPr/>
          <a:lstStyle/>
          <a:p>
            <a:fld id="{1F3BA42D-EB52-4964-845A-2C50488A114D}" type="slidenum">
              <a:rPr lang="en-US" smtClean="0"/>
              <a:t>18</a:t>
            </a:fld>
            <a:endParaRPr lang="en-US"/>
          </a:p>
        </p:txBody>
      </p:sp>
    </p:spTree>
    <p:extLst>
      <p:ext uri="{BB962C8B-B14F-4D97-AF65-F5344CB8AC3E}">
        <p14:creationId xmlns:p14="http://schemas.microsoft.com/office/powerpoint/2010/main" val="821840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rate at which these subsystems need to be serviced varies</a:t>
            </a:r>
          </a:p>
          <a:p>
            <a:r>
              <a:rPr lang="en-US" dirty="0"/>
              <a:t>from subsystem to subsystem. Animation typically needs to be updated at a</a:t>
            </a:r>
          </a:p>
          <a:p>
            <a:r>
              <a:rPr lang="en-US" dirty="0"/>
              <a:t>rate of 30 or 60 Hz, in synchronization with the rendering subsystem. How-</a:t>
            </a:r>
          </a:p>
          <a:p>
            <a:r>
              <a:rPr lang="en-US" dirty="0"/>
              <a:t>ever, a dynamics (physics) simulation may actually require more frequent up-</a:t>
            </a:r>
          </a:p>
          <a:p>
            <a:r>
              <a:rPr lang="en-US" dirty="0"/>
              <a:t>dates (e.g., 120 Hz). Higher-level systems, like AI, might only need to be</a:t>
            </a:r>
            <a:endParaRPr lang="sr-Latn-RS" dirty="0"/>
          </a:p>
          <a:p>
            <a:r>
              <a:rPr lang="en-US" dirty="0"/>
              <a:t>serviced once or twice per second, and they needn’t necessarily be synchro-</a:t>
            </a:r>
          </a:p>
          <a:p>
            <a:r>
              <a:rPr lang="en-US" dirty="0" err="1"/>
              <a:t>nized</a:t>
            </a:r>
            <a:r>
              <a:rPr lang="en-US" dirty="0"/>
              <a:t> with the rendering loop at all.</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2</a:t>
            </a:fld>
            <a:endParaRPr lang="en-US"/>
          </a:p>
        </p:txBody>
      </p:sp>
    </p:spTree>
    <p:extLst>
      <p:ext uri="{BB962C8B-B14F-4D97-AF65-F5344CB8AC3E}">
        <p14:creationId xmlns:p14="http://schemas.microsoft.com/office/powerpoint/2010/main" val="4020947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way to create a main loop is to simply update every system once each</a:t>
            </a:r>
          </a:p>
          <a:p>
            <a:r>
              <a:rPr lang="en-US" dirty="0"/>
              <a:t>frame, as shown in Figure 7.1.</a:t>
            </a:r>
          </a:p>
          <a:p>
            <a:r>
              <a:rPr lang="en-US" dirty="0"/>
              <a:t>This is the easiest method to actually write since all you need to do is directly call a</a:t>
            </a:r>
          </a:p>
          <a:p>
            <a:r>
              <a:rPr lang="en-US" dirty="0"/>
              <a:t>bunch of update functions, but it tends to be very inflexible. What happens if you</a:t>
            </a:r>
          </a:p>
          <a:p>
            <a:r>
              <a:rPr lang="en-US" dirty="0"/>
              <a:t>want the AI to update at a different frequency?</a:t>
            </a:r>
            <a:endParaRPr lang="sr-Latn-RS" dirty="0"/>
          </a:p>
          <a:p>
            <a:r>
              <a:rPr lang="en-US" dirty="0"/>
              <a:t>Conversely, you’ll want to render as quickly</a:t>
            </a:r>
          </a:p>
          <a:p>
            <a:r>
              <a:rPr lang="en-US" dirty="0"/>
              <a:t>as humanly possible to avoid hitches in the visual presentation of the game.</a:t>
            </a:r>
            <a:endParaRPr lang="sr-Latn-RS" dirty="0"/>
          </a:p>
          <a:p>
            <a:r>
              <a:rPr lang="en-US" dirty="0"/>
              <a:t>As inflexible as this method is, it’s still certainly valid. Early games from the Stone</a:t>
            </a:r>
          </a:p>
          <a:p>
            <a:r>
              <a:rPr lang="en-US" dirty="0"/>
              <a:t>Age (for example, the late 80s and early 90s) all used this method. Some games still</a:t>
            </a:r>
          </a:p>
          <a:p>
            <a:r>
              <a:rPr lang="en-US" dirty="0"/>
              <a:t>do.</a:t>
            </a:r>
            <a:endParaRPr lang="sr-Latn-RS" dirty="0"/>
          </a:p>
          <a:p>
            <a:endParaRPr lang="sr-Latn-RS" dirty="0"/>
          </a:p>
          <a:p>
            <a:endParaRPr lang="sr-Latn-RS" dirty="0"/>
          </a:p>
          <a:p>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3</a:t>
            </a:fld>
            <a:endParaRPr lang="en-US"/>
          </a:p>
        </p:txBody>
      </p:sp>
    </p:spTree>
    <p:extLst>
      <p:ext uri="{BB962C8B-B14F-4D97-AF65-F5344CB8AC3E}">
        <p14:creationId xmlns:p14="http://schemas.microsoft.com/office/powerpoint/2010/main" val="761738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with using a multithreaded architecture is communication between</a:t>
            </a:r>
          </a:p>
          <a:p>
            <a:r>
              <a:rPr lang="en-US" dirty="0"/>
              <a:t>threads. When you have multiple threads all running at the same time and trying to</a:t>
            </a:r>
          </a:p>
          <a:p>
            <a:r>
              <a:rPr lang="en-US" dirty="0"/>
              <a:t>communicate with each other, you have to take steps to ensure thread safety. Fur-</a:t>
            </a:r>
          </a:p>
          <a:p>
            <a:r>
              <a:rPr lang="en-US" dirty="0" err="1"/>
              <a:t>thermore</a:t>
            </a:r>
            <a:r>
              <a:rPr lang="en-US" dirty="0"/>
              <a:t>, threads tend to be pretty heavyweight objects, so it’s inefficient to use</a:t>
            </a:r>
          </a:p>
          <a:p>
            <a:r>
              <a:rPr lang="en-US" dirty="0"/>
              <a:t>threads for everything.</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4</a:t>
            </a:fld>
            <a:endParaRPr lang="en-US"/>
          </a:p>
        </p:txBody>
      </p:sp>
    </p:spTree>
    <p:extLst>
      <p:ext uri="{BB962C8B-B14F-4D97-AF65-F5344CB8AC3E}">
        <p14:creationId xmlns:p14="http://schemas.microsoft.com/office/powerpoint/2010/main" val="3230300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PC game engine, you also need code to integrate your renderer with</a:t>
            </a:r>
          </a:p>
          <a:p>
            <a:r>
              <a:rPr lang="en-US" dirty="0"/>
              <a:t>the Windows message loop. You typically write a “message pump” that ser-</a:t>
            </a:r>
          </a:p>
          <a:p>
            <a:r>
              <a:rPr lang="en-US" dirty="0"/>
              <a:t>vices Windows messages when they are pending and otherwise runs your ren-</a:t>
            </a:r>
          </a:p>
          <a:p>
            <a:r>
              <a:rPr lang="en-US" dirty="0"/>
              <a:t>der loop over and over as fast as it can. This ties the game’s keyboard polling</a:t>
            </a:r>
          </a:p>
          <a:p>
            <a:r>
              <a:rPr lang="en-US" dirty="0"/>
              <a:t>loop to the renderer’s screen update loop. This coupling is undesirable, but</a:t>
            </a:r>
          </a:p>
          <a:p>
            <a:r>
              <a:rPr lang="en-US" dirty="0"/>
              <a:t>with some effort it is possible to minimize the dependencies. We’ll explore</a:t>
            </a:r>
          </a:p>
          <a:p>
            <a:r>
              <a:rPr lang="en-US" dirty="0"/>
              <a:t>this topic in more depth later</a:t>
            </a:r>
          </a:p>
          <a:p>
            <a:r>
              <a:rPr lang="en-US" dirty="0"/>
              <a:t>On a Windows platform, games need to service messages from the Windows</a:t>
            </a:r>
          </a:p>
          <a:p>
            <a:r>
              <a:rPr lang="en-US" dirty="0"/>
              <a:t>operating system in addition to servicing the various subsystems in the game</a:t>
            </a:r>
          </a:p>
          <a:p>
            <a:r>
              <a:rPr lang="en-US" dirty="0"/>
              <a:t>engine itself. Windows games therefore contain a chunk of code known as a</a:t>
            </a:r>
          </a:p>
          <a:p>
            <a:r>
              <a:rPr lang="en-US" dirty="0"/>
              <a:t>message pump. The basic idea is to service Windows messages whenever they</a:t>
            </a:r>
          </a:p>
          <a:p>
            <a:r>
              <a:rPr lang="en-US" dirty="0"/>
              <a:t>arrive and to service the game engine only when no Windows messages are</a:t>
            </a:r>
          </a:p>
          <a:p>
            <a:r>
              <a:rPr lang="en-US" dirty="0"/>
              <a:t>pending. </a:t>
            </a:r>
            <a:endParaRPr lang="sr-Latn-RS" dirty="0"/>
          </a:p>
          <a:p>
            <a:r>
              <a:rPr lang="en-US" dirty="0"/>
              <a:t>Another problem with working on a multitasking platform like Windows is that you</a:t>
            </a:r>
          </a:p>
          <a:p>
            <a:r>
              <a:rPr lang="en-US" dirty="0"/>
              <a:t>sometimes have to yield resources to those applications. For example, games typically</a:t>
            </a:r>
          </a:p>
          <a:p>
            <a:r>
              <a:rPr lang="en-US" dirty="0"/>
              <a:t>acquire exclusive access to system resources like the video card, which allows them to</a:t>
            </a:r>
          </a:p>
          <a:p>
            <a:r>
              <a:rPr lang="en-US" dirty="0"/>
              <a:t>render in full screen at custom resolutions. If the user Alt-tabs, you will lose that</a:t>
            </a:r>
          </a:p>
          <a:p>
            <a:r>
              <a:rPr lang="en-US" dirty="0"/>
              <a:t>exclusive control and need to be able to handle that situation.</a:t>
            </a:r>
          </a:p>
        </p:txBody>
      </p:sp>
      <p:sp>
        <p:nvSpPr>
          <p:cNvPr id="4" name="Slide Number Placeholder 3"/>
          <p:cNvSpPr>
            <a:spLocks noGrp="1"/>
          </p:cNvSpPr>
          <p:nvPr>
            <p:ph type="sldNum" sz="quarter" idx="5"/>
          </p:nvPr>
        </p:nvSpPr>
        <p:spPr/>
        <p:txBody>
          <a:bodyPr/>
          <a:lstStyle/>
          <a:p>
            <a:fld id="{1F3BA42D-EB52-4964-845A-2C50488A114D}" type="slidenum">
              <a:rPr lang="en-US" smtClean="0"/>
              <a:t>5</a:t>
            </a:fld>
            <a:endParaRPr lang="en-US"/>
          </a:p>
        </p:txBody>
      </p:sp>
    </p:spTree>
    <p:extLst>
      <p:ext uri="{BB962C8B-B14F-4D97-AF65-F5344CB8AC3E}">
        <p14:creationId xmlns:p14="http://schemas.microsoft.com/office/powerpoint/2010/main" val="181102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top-level window stops responding to messages for more than several seconds, the system considers the window to be not responding. In this case, the system hides the window and replaces it with a ghost window that has the same Z order, location, size, and visual attributes. This allows the user to move it, resize it, or even close the application. However, these are the only actions available because the application is actually not responding. When in the debugger mode, the system does not generate a ghost window.</a:t>
            </a:r>
          </a:p>
        </p:txBody>
      </p:sp>
      <p:sp>
        <p:nvSpPr>
          <p:cNvPr id="4" name="Slide Number Placeholder 3"/>
          <p:cNvSpPr>
            <a:spLocks noGrp="1"/>
          </p:cNvSpPr>
          <p:nvPr>
            <p:ph type="sldNum" sz="quarter" idx="5"/>
          </p:nvPr>
        </p:nvSpPr>
        <p:spPr/>
        <p:txBody>
          <a:bodyPr/>
          <a:lstStyle/>
          <a:p>
            <a:fld id="{1F3BA42D-EB52-4964-845A-2C50488A114D}" type="slidenum">
              <a:rPr lang="en-US" smtClean="0"/>
              <a:t>6</a:t>
            </a:fld>
            <a:endParaRPr lang="en-US"/>
          </a:p>
        </p:txBody>
      </p:sp>
    </p:spTree>
    <p:extLst>
      <p:ext uri="{BB962C8B-B14F-4D97-AF65-F5344CB8AC3E}">
        <p14:creationId xmlns:p14="http://schemas.microsoft.com/office/powerpoint/2010/main" val="2280211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nam i dalje ne omogućava da izađemo iz aplikacije ikad. Ona neće reagovati na klik na X</a:t>
            </a:r>
          </a:p>
        </p:txBody>
      </p:sp>
      <p:sp>
        <p:nvSpPr>
          <p:cNvPr id="4" name="Slide Number Placeholder 3"/>
          <p:cNvSpPr>
            <a:spLocks noGrp="1"/>
          </p:cNvSpPr>
          <p:nvPr>
            <p:ph type="sldNum" sz="quarter" idx="5"/>
          </p:nvPr>
        </p:nvSpPr>
        <p:spPr/>
        <p:txBody>
          <a:bodyPr/>
          <a:lstStyle/>
          <a:p>
            <a:fld id="{1F3BA42D-EB52-4964-845A-2C50488A114D}" type="slidenum">
              <a:rPr lang="en-US" smtClean="0"/>
              <a:t>7</a:t>
            </a:fld>
            <a:endParaRPr lang="en-US"/>
          </a:p>
        </p:txBody>
      </p:sp>
    </p:spTree>
    <p:extLst>
      <p:ext uri="{BB962C8B-B14F-4D97-AF65-F5344CB8AC3E}">
        <p14:creationId xmlns:p14="http://schemas.microsoft.com/office/powerpoint/2010/main" val="3645985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err="1">
                <a:hlinkClick r:id="rId3"/>
              </a:rPr>
              <a:t>PostQuitMessage</a:t>
            </a:r>
            <a:r>
              <a:rPr lang="en-US" dirty="0"/>
              <a:t> function puts a </a:t>
            </a:r>
            <a:r>
              <a:rPr lang="en-US" b="1" dirty="0">
                <a:hlinkClick r:id="rId4"/>
              </a:rPr>
              <a:t>WM_QUIT</a:t>
            </a:r>
            <a:r>
              <a:rPr lang="en-US" dirty="0"/>
              <a:t> message on the message queue. </a:t>
            </a:r>
            <a:r>
              <a:rPr lang="en-US" b="1" dirty="0"/>
              <a:t>WM_QUIT</a:t>
            </a:r>
            <a:r>
              <a:rPr lang="en-US" dirty="0"/>
              <a:t> is a special message: It causes </a:t>
            </a:r>
            <a:r>
              <a:rPr lang="en-US" b="1" dirty="0" err="1">
                <a:hlinkClick r:id="rId5"/>
              </a:rPr>
              <a:t>GetMessage</a:t>
            </a:r>
            <a:r>
              <a:rPr lang="en-US" dirty="0"/>
              <a:t> to return zero, signaling the end of the message loop. Here is the revised message loop.</a:t>
            </a:r>
            <a:endParaRPr lang="sr-Latn-RS" dirty="0"/>
          </a:p>
          <a:p>
            <a:endParaRPr lang="sr-Latn-RS" dirty="0"/>
          </a:p>
          <a:p>
            <a:r>
              <a:rPr lang="en-US" dirty="0"/>
              <a:t>As long as </a:t>
            </a:r>
            <a:r>
              <a:rPr lang="en-US" b="1" dirty="0" err="1">
                <a:hlinkClick r:id="rId5"/>
              </a:rPr>
              <a:t>GetMessage</a:t>
            </a:r>
            <a:r>
              <a:rPr lang="en-US" dirty="0"/>
              <a:t> returns a nonzero value, the expression in the </a:t>
            </a:r>
            <a:r>
              <a:rPr lang="en-US" b="1" dirty="0"/>
              <a:t>while</a:t>
            </a:r>
            <a:r>
              <a:rPr lang="en-US" dirty="0"/>
              <a:t> loop evaluates to true. After you call </a:t>
            </a:r>
            <a:r>
              <a:rPr lang="en-US" b="1" dirty="0" err="1">
                <a:hlinkClick r:id="rId3"/>
              </a:rPr>
              <a:t>PostQuitMessage</a:t>
            </a:r>
            <a:r>
              <a:rPr lang="en-US" dirty="0"/>
              <a:t>, the expression becomes false and the program breaks out of the loop. (One interesting result of this behavior is that your window procedure never receives a </a:t>
            </a:r>
            <a:r>
              <a:rPr lang="en-US" b="1" dirty="0">
                <a:hlinkClick r:id="rId4"/>
              </a:rPr>
              <a:t>WM_QUIT</a:t>
            </a:r>
            <a:r>
              <a:rPr lang="en-US" dirty="0"/>
              <a:t> message. Therefore, you do not have to have a case statement for this message in your window procedure.)</a:t>
            </a:r>
          </a:p>
        </p:txBody>
      </p:sp>
      <p:sp>
        <p:nvSpPr>
          <p:cNvPr id="4" name="Slide Number Placeholder 3"/>
          <p:cNvSpPr>
            <a:spLocks noGrp="1"/>
          </p:cNvSpPr>
          <p:nvPr>
            <p:ph type="sldNum" sz="quarter" idx="5"/>
          </p:nvPr>
        </p:nvSpPr>
        <p:spPr/>
        <p:txBody>
          <a:bodyPr/>
          <a:lstStyle/>
          <a:p>
            <a:fld id="{1F3BA42D-EB52-4964-845A-2C50488A114D}" type="slidenum">
              <a:rPr lang="en-US" smtClean="0"/>
              <a:t>8</a:t>
            </a:fld>
            <a:endParaRPr lang="en-US"/>
          </a:p>
        </p:txBody>
      </p:sp>
    </p:spTree>
    <p:extLst>
      <p:ext uri="{BB962C8B-B14F-4D97-AF65-F5344CB8AC3E}">
        <p14:creationId xmlns:p14="http://schemas.microsoft.com/office/powerpoint/2010/main" val="2296206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nam i dalje ne omogućava da izađemo iz aplikacije ikad. Ona neće reagovati na klik na X</a:t>
            </a:r>
          </a:p>
        </p:txBody>
      </p:sp>
      <p:sp>
        <p:nvSpPr>
          <p:cNvPr id="4" name="Slide Number Placeholder 3"/>
          <p:cNvSpPr>
            <a:spLocks noGrp="1"/>
          </p:cNvSpPr>
          <p:nvPr>
            <p:ph type="sldNum" sz="quarter" idx="5"/>
          </p:nvPr>
        </p:nvSpPr>
        <p:spPr/>
        <p:txBody>
          <a:bodyPr/>
          <a:lstStyle/>
          <a:p>
            <a:fld id="{1F3BA42D-EB52-4964-845A-2C50488A114D}" type="slidenum">
              <a:rPr lang="en-US" smtClean="0"/>
              <a:t>9</a:t>
            </a:fld>
            <a:endParaRPr lang="en-US"/>
          </a:p>
        </p:txBody>
      </p:sp>
    </p:spTree>
    <p:extLst>
      <p:ext uri="{BB962C8B-B14F-4D97-AF65-F5344CB8AC3E}">
        <p14:creationId xmlns:p14="http://schemas.microsoft.com/office/powerpoint/2010/main" val="3121219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295950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1027139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881477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380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776728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DDBE69-F4C5-4EEE-BABF-DB084D486042}" type="datetimeFigureOut">
              <a:rPr lang="en-US" smtClean="0"/>
              <a:t>3/6/2020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134553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DDBE69-F4C5-4EEE-BABF-DB084D486042}" type="datetimeFigureOut">
              <a:rPr lang="en-US" smtClean="0"/>
              <a:t>3/6/2020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023662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458773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919820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128" name="Image"/>
          <p:cNvSpPr>
            <a:spLocks noGrp="1"/>
          </p:cNvSpPr>
          <p:nvPr>
            <p:ph type="pic" idx="13"/>
          </p:nvPr>
        </p:nvSpPr>
        <p:spPr>
          <a:xfrm>
            <a:off x="0" y="0"/>
            <a:ext cx="12192000" cy="6858000"/>
          </a:xfrm>
          <a:prstGeom prst="rect">
            <a:avLst/>
          </a:prstGeom>
        </p:spPr>
        <p:txBody>
          <a:bodyPr lIns="34290" tIns="17145" rIns="34290" bIns="17145" anchor="t">
            <a:noAutofit/>
          </a:bodyPr>
          <a:lstStyle/>
          <a:p>
            <a:endParaRPr/>
          </a:p>
        </p:txBody>
      </p:sp>
      <p:sp>
        <p:nvSpPr>
          <p:cNvPr id="129" name="Title Text"/>
          <p:cNvSpPr txBox="1">
            <a:spLocks noGrp="1"/>
          </p:cNvSpPr>
          <p:nvPr>
            <p:ph type="title"/>
          </p:nvPr>
        </p:nvSpPr>
        <p:spPr>
          <a:xfrm>
            <a:off x="251573" y="2677480"/>
            <a:ext cx="11688857" cy="1143000"/>
          </a:xfrm>
          <a:prstGeom prst="rect">
            <a:avLst/>
          </a:prstGeom>
        </p:spPr>
        <p:txBody>
          <a:bodyPr anchor="t"/>
          <a:lstStyle>
            <a:lvl1pPr algn="ctr">
              <a:lnSpc>
                <a:spcPct val="90000"/>
              </a:lnSpc>
              <a:defRPr sz="6000"/>
            </a:lvl1pPr>
          </a:lstStyle>
          <a:p>
            <a:r>
              <a:t>Title Text</a:t>
            </a:r>
          </a:p>
        </p:txBody>
      </p:sp>
      <p:pic>
        <p:nvPicPr>
          <p:cNvPr id="130" name="Ubisoft+Horizontal+Logo+WHITE.png" descr="Ubisoft+Horizontal+Logo+WHIT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154418" y="626432"/>
            <a:ext cx="1883135" cy="607429"/>
          </a:xfrm>
          <a:prstGeom prst="rect">
            <a:avLst/>
          </a:prstGeom>
          <a:ln w="12700">
            <a:miter lim="400000"/>
          </a:ln>
        </p:spPr>
      </p:pic>
      <p:sp>
        <p:nvSpPr>
          <p:cNvPr id="131" name="Ubisoft.com 2.0 + Community Platform"/>
          <p:cNvSpPr txBox="1">
            <a:spLocks noGrp="1"/>
          </p:cNvSpPr>
          <p:nvPr>
            <p:ph type="body" sz="quarter" idx="14"/>
          </p:nvPr>
        </p:nvSpPr>
        <p:spPr>
          <a:xfrm>
            <a:off x="3960768" y="6040886"/>
            <a:ext cx="4270464" cy="322204"/>
          </a:xfrm>
          <a:prstGeom prst="rect">
            <a:avLst/>
          </a:prstGeom>
        </p:spPr>
        <p:txBody>
          <a:bodyPr wrap="none">
            <a:spAutoFit/>
          </a:bodyPr>
          <a:lstStyle>
            <a:lvl1pPr marL="0" indent="0" algn="ctr">
              <a:lnSpc>
                <a:spcPct val="80000"/>
              </a:lnSpc>
              <a:spcBef>
                <a:spcPts val="0"/>
              </a:spcBef>
              <a:buSzTx/>
              <a:buNone/>
              <a:defRPr sz="1867">
                <a:solidFill>
                  <a:srgbClr val="FFFFFF"/>
                </a:solidFill>
                <a:latin typeface="+mn-lt"/>
                <a:ea typeface="+mn-ea"/>
                <a:cs typeface="+mn-cs"/>
                <a:sym typeface="Open Sans"/>
              </a:defRPr>
            </a:lvl1pPr>
          </a:lstStyle>
          <a:p>
            <a:r>
              <a:rPr dirty="0"/>
              <a:t>Ubisoft.com 2.0 + Community Platform</a:t>
            </a:r>
          </a:p>
        </p:txBody>
      </p:sp>
      <p:sp>
        <p:nvSpPr>
          <p:cNvPr id="132" name="Slide Number"/>
          <p:cNvSpPr txBox="1">
            <a:spLocks noGrp="1"/>
          </p:cNvSpPr>
          <p:nvPr>
            <p:ph type="sldNum" sz="quarter" idx="2"/>
          </p:nvPr>
        </p:nvSpPr>
        <p:spPr>
          <a:xfrm>
            <a:off x="11807081" y="6524147"/>
            <a:ext cx="153888" cy="153888"/>
          </a:xfrm>
          <a:prstGeom prst="rect">
            <a:avLst/>
          </a:prstGeom>
        </p:spPr>
        <p:txBody>
          <a:bodyPr anchor="ctr"/>
          <a:lstStyle>
            <a:lvl1pPr>
              <a:defRPr sz="667" b="0">
                <a:solidFill>
                  <a:srgbClr val="FFFFFF"/>
                </a:solidFill>
                <a:latin typeface="Ubisoft Sans Bold"/>
                <a:ea typeface="Roboto"/>
                <a:cs typeface="Ubisoft Sans Bold"/>
                <a:sym typeface="Roboto"/>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33179240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11431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DDBE69-F4C5-4EEE-BABF-DB084D486042}"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983696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DDBE69-F4C5-4EEE-BABF-DB084D486042}"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89294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DDBE69-F4C5-4EEE-BABF-DB084D486042}" type="datetimeFigureOut">
              <a:rPr lang="en-US" smtClean="0"/>
              <a:t>3/6/2020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4183188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DDBE69-F4C5-4EEE-BABF-DB084D486042}" type="datetimeFigureOut">
              <a:rPr lang="en-US" smtClean="0"/>
              <a:t>3/6/2020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01449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DDBE69-F4C5-4EEE-BABF-DB084D486042}" type="datetimeFigureOut">
              <a:rPr lang="en-US" smtClean="0"/>
              <a:t>3/6/2020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136227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1084213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761329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1DDBE69-F4C5-4EEE-BABF-DB084D486042}" type="datetimeFigureOut">
              <a:rPr lang="en-US" smtClean="0"/>
              <a:t>3/6/2020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D14A31C-D1AC-437F-961F-8B9DEE36633E}" type="slidenum">
              <a:rPr lang="en-US" smtClean="0"/>
              <a:t>‹#›</a:t>
            </a:fld>
            <a:endParaRPr lang="en-US"/>
          </a:p>
        </p:txBody>
      </p:sp>
    </p:spTree>
    <p:extLst>
      <p:ext uri="{BB962C8B-B14F-4D97-AF65-F5344CB8AC3E}">
        <p14:creationId xmlns:p14="http://schemas.microsoft.com/office/powerpoint/2010/main" val="301411958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hyperlink" Target="http://lazyfoo.net/tutorials/SDL/03_event_driven_programming/index.ph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windows/win32/winmsg/about-messages-and-message-queues#system-defined-messag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windows/win32/learnwin32/window-messag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windows/win32/learnwin32/window-messag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zyfoo.net/tutorials/SDL/03_event_driven_programming/index.ph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GR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04" name="Document Cover"/>
          <p:cNvSpPr txBox="1">
            <a:spLocks noGrp="1"/>
          </p:cNvSpPr>
          <p:nvPr>
            <p:ph type="title"/>
          </p:nvPr>
        </p:nvSpPr>
        <p:spPr>
          <a:xfrm>
            <a:off x="251569" y="2005553"/>
            <a:ext cx="11688857" cy="2846894"/>
          </a:xfrm>
          <a:prstGeom prst="rect">
            <a:avLst/>
          </a:prstGeom>
        </p:spPr>
        <p:txBody>
          <a:bodyPr anchor="ctr">
            <a:normAutofit/>
          </a:bodyPr>
          <a:lstStyle/>
          <a:p>
            <a:r>
              <a:rPr lang="sr-Latn-RS" sz="6600" dirty="0">
                <a:solidFill>
                  <a:schemeClr val="tx1"/>
                </a:solidFill>
                <a:effectLst>
                  <a:outerShdw blurRad="38100" dist="38100" dir="2700000" algn="tl">
                    <a:srgbClr val="000000">
                      <a:alpha val="43137"/>
                    </a:srgbClr>
                  </a:outerShdw>
                </a:effectLst>
                <a:latin typeface="Ubisoft Sans" pitchFamily="50" charset="0"/>
              </a:rPr>
              <a:t>GAME PROGRAMMING IN </a:t>
            </a:r>
            <a:r>
              <a:rPr lang="fr-FR" sz="6600" dirty="0">
                <a:solidFill>
                  <a:schemeClr val="tx1"/>
                </a:solidFill>
                <a:effectLst>
                  <a:outerShdw blurRad="38100" dist="38100" dir="2700000" algn="tl">
                    <a:srgbClr val="000000">
                      <a:alpha val="43137"/>
                    </a:srgbClr>
                  </a:outerShdw>
                </a:effectLst>
                <a:latin typeface="Ubisoft Sans" pitchFamily="50" charset="0"/>
              </a:rPr>
              <a:t>C++</a:t>
            </a:r>
            <a:endParaRPr sz="2800" dirty="0">
              <a:solidFill>
                <a:schemeClr val="tx1"/>
              </a:solidFill>
              <a:effectLst>
                <a:outerShdw blurRad="38100" dist="38100" dir="2700000" algn="tl">
                  <a:srgbClr val="000000">
                    <a:alpha val="43137"/>
                  </a:srgbClr>
                </a:outerShdw>
              </a:effectLst>
              <a:latin typeface="Ubisoft Sans" pitchFamily="50" charset="0"/>
            </a:endParaRPr>
          </a:p>
        </p:txBody>
      </p:sp>
      <p:sp>
        <p:nvSpPr>
          <p:cNvPr id="9" name="00 MONTH 2017"/>
          <p:cNvSpPr txBox="1">
            <a:spLocks noGrp="1"/>
          </p:cNvSpPr>
          <p:nvPr>
            <p:ph type="body" idx="14"/>
          </p:nvPr>
        </p:nvSpPr>
        <p:spPr>
          <a:xfrm>
            <a:off x="5755199" y="6057984"/>
            <a:ext cx="681598" cy="289310"/>
          </a:xfrm>
          <a:prstGeom prst="rect">
            <a:avLst/>
          </a:prstGeom>
        </p:spPr>
        <p:txBody>
          <a:bodyPr/>
          <a:lstStyle>
            <a:lvl1pPr>
              <a:defRPr sz="3000" b="1" cap="all"/>
            </a:lvl1pPr>
          </a:lstStyle>
          <a:p>
            <a:r>
              <a:rPr lang="sr-Latn-RS" sz="1600" b="0" dirty="0">
                <a:latin typeface="Ubisoft Sans" pitchFamily="50" charset="0"/>
                <a:cs typeface="Ubisoft Sans Bold"/>
              </a:rPr>
              <a:t>2020</a:t>
            </a:r>
            <a:endParaRPr sz="1600" b="0" dirty="0">
              <a:latin typeface="Ubisoft Sans" pitchFamily="50" charset="0"/>
              <a:cs typeface="Ubisoft Sans Bold"/>
            </a:endParaRPr>
          </a:p>
        </p:txBody>
      </p:sp>
    </p:spTree>
    <p:extLst>
      <p:ext uri="{BB962C8B-B14F-4D97-AF65-F5344CB8AC3E}">
        <p14:creationId xmlns:p14="http://schemas.microsoft.com/office/powerpoint/2010/main" val="338438465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3F35-DE1E-4270-94F2-EC021B503D88}"/>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SDL </a:t>
            </a:r>
            <a:r>
              <a:rPr lang="sr-Latn-RS" dirty="0" err="1">
                <a:latin typeface="Calibri" panose="020F0502020204030204" pitchFamily="34" charset="0"/>
                <a:cs typeface="Calibri" panose="020F0502020204030204" pitchFamily="34" charset="0"/>
              </a:rPr>
              <a:t>Message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r>
              <a:rPr lang="sr-Latn-RS" dirty="0">
                <a:latin typeface="Calibri" panose="020F0502020204030204" pitchFamily="34" charset="0"/>
                <a:cs typeface="Calibri" panose="020F0502020204030204" pitchFamily="34" charset="0"/>
              </a:rPr>
              <a:t> - Zadatak</a:t>
            </a:r>
            <a:endParaRPr lang="sr-Latn-RS" dirty="0"/>
          </a:p>
        </p:txBody>
      </p:sp>
      <p:sp>
        <p:nvSpPr>
          <p:cNvPr id="3" name="Content Placeholder 2">
            <a:extLst>
              <a:ext uri="{FF2B5EF4-FFF2-40B4-BE49-F238E27FC236}">
                <a16:creationId xmlns:a16="http://schemas.microsoft.com/office/drawing/2014/main" id="{401B6F5F-CE32-4AEA-852F-3DF28FEDA771}"/>
              </a:ext>
            </a:extLst>
          </p:cNvPr>
          <p:cNvSpPr>
            <a:spLocks noGrp="1"/>
          </p:cNvSpPr>
          <p:nvPr>
            <p:ph idx="1"/>
          </p:nvPr>
        </p:nvSpPr>
        <p:spPr>
          <a:xfrm>
            <a:off x="913795" y="1732449"/>
            <a:ext cx="10353762" cy="4640642"/>
          </a:xfrm>
        </p:spPr>
        <p:txBody>
          <a:bodyPr/>
          <a:lstStyle/>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Uspešno izaći iz igre </a:t>
            </a:r>
            <a:r>
              <a:rPr lang="en-US" altLang="ja-JP" dirty="0">
                <a:latin typeface="Consolas" panose="020B0609020204030204" pitchFamily="49" charset="0"/>
                <a:cs typeface="Calibri" panose="020F0502020204030204" pitchFamily="34" charset="0"/>
              </a:rPr>
              <a:t>¯\_(</a:t>
            </a:r>
            <a:r>
              <a:rPr lang="ja-JP" altLang="en-US" dirty="0">
                <a:latin typeface="Consolas" panose="020B0609020204030204" pitchFamily="49" charset="0"/>
                <a:cs typeface="Calibri" panose="020F0502020204030204" pitchFamily="34" charset="0"/>
              </a:rPr>
              <a:t>ツ</a:t>
            </a:r>
            <a:r>
              <a:rPr lang="en-US" altLang="ja-JP" dirty="0">
                <a:latin typeface="Consolas" panose="020B0609020204030204" pitchFamily="49" charset="0"/>
                <a:cs typeface="Calibri" panose="020F0502020204030204" pitchFamily="34" charset="0"/>
              </a:rPr>
              <a:t>)_/¯</a:t>
            </a:r>
            <a:endParaRPr lang="sr-Latn-RS" altLang="ja-JP" dirty="0">
              <a:latin typeface="Consolas" panose="020B0609020204030204" pitchFamily="49"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Naš </a:t>
            </a:r>
            <a:r>
              <a:rPr lang="sr-Latn-RS" dirty="0" err="1">
                <a:latin typeface="Calibri" panose="020F0502020204030204" pitchFamily="34" charset="0"/>
                <a:cs typeface="Calibri" panose="020F0502020204030204" pitchFamily="34" charset="0"/>
              </a:rPr>
              <a:t>main</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r>
              <a:rPr lang="sr-Latn-RS" dirty="0">
                <a:latin typeface="Calibri" panose="020F0502020204030204" pitchFamily="34" charset="0"/>
                <a:cs typeface="Calibri" panose="020F0502020204030204" pitchFamily="34" charset="0"/>
              </a:rPr>
              <a:t> je u </a:t>
            </a:r>
            <a:r>
              <a:rPr lang="sr-Latn-RS" dirty="0" err="1">
                <a:latin typeface="Calibri" panose="020F0502020204030204" pitchFamily="34" charset="0"/>
                <a:cs typeface="Calibri" panose="020F0502020204030204" pitchFamily="34" charset="0"/>
              </a:rPr>
              <a:t>Engine</a:t>
            </a:r>
            <a:r>
              <a:rPr lang="sr-Latn-RS" dirty="0">
                <a:latin typeface="Calibri" panose="020F0502020204030204" pitchFamily="34" charset="0"/>
                <a:cs typeface="Calibri" panose="020F0502020204030204" pitchFamily="34" charset="0"/>
              </a:rPr>
              <a:t>::</a:t>
            </a:r>
            <a:r>
              <a:rPr lang="sr-Latn-RS" dirty="0" err="1">
                <a:latin typeface="Calibri" panose="020F0502020204030204" pitchFamily="34" charset="0"/>
                <a:cs typeface="Calibri" panose="020F0502020204030204" pitchFamily="34" charset="0"/>
              </a:rPr>
              <a:t>Application</a:t>
            </a:r>
            <a:r>
              <a:rPr lang="sr-Latn-RS" dirty="0">
                <a:latin typeface="Calibri" panose="020F0502020204030204" pitchFamily="34" charset="0"/>
                <a:cs typeface="Calibri" panose="020F0502020204030204" pitchFamily="34" charset="0"/>
              </a:rPr>
              <a:t>::</a:t>
            </a:r>
            <a:r>
              <a:rPr lang="sr-Latn-RS" dirty="0" err="1">
                <a:latin typeface="Calibri" panose="020F0502020204030204" pitchFamily="34" charset="0"/>
                <a:cs typeface="Calibri" panose="020F0502020204030204" pitchFamily="34" charset="0"/>
              </a:rPr>
              <a:t>Run</a:t>
            </a:r>
            <a:r>
              <a:rPr lang="sr-Latn-RS" dirty="0">
                <a:latin typeface="Calibri" panose="020F0502020204030204" pitchFamily="34" charset="0"/>
                <a:cs typeface="Calibri" panose="020F0502020204030204" pitchFamily="34" charset="0"/>
              </a:rPr>
              <a:t>()</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Zameniti </a:t>
            </a:r>
            <a:r>
              <a:rPr lang="sr-Latn-RS" dirty="0" err="1">
                <a:latin typeface="Consolas" panose="020B0609020204030204" pitchFamily="49" charset="0"/>
                <a:cs typeface="Calibri" panose="020F0502020204030204" pitchFamily="34" charset="0"/>
              </a:rPr>
              <a:t>while</a:t>
            </a:r>
            <a:r>
              <a:rPr lang="sr-Latn-RS" dirty="0">
                <a:latin typeface="Consolas" panose="020B0609020204030204" pitchFamily="49" charset="0"/>
                <a:cs typeface="Calibri" panose="020F0502020204030204" pitchFamily="34" charset="0"/>
              </a:rPr>
              <a:t>(</a:t>
            </a:r>
            <a:r>
              <a:rPr lang="sr-Latn-RS" dirty="0" err="1">
                <a:latin typeface="Consolas" panose="020B0609020204030204" pitchFamily="49" charset="0"/>
                <a:cs typeface="Calibri" panose="020F0502020204030204" pitchFamily="34" charset="0"/>
              </a:rPr>
              <a:t>true</a:t>
            </a:r>
            <a:r>
              <a:rPr lang="sr-Latn-RS" dirty="0">
                <a:latin typeface="Consolas" panose="020B0609020204030204" pitchFamily="49" charset="0"/>
                <a:cs typeface="Calibri" panose="020F0502020204030204" pitchFamily="34" charset="0"/>
              </a:rPr>
              <a:t>) </a:t>
            </a:r>
            <a:r>
              <a:rPr lang="sr-Latn-RS" dirty="0">
                <a:latin typeface="Calibri" panose="020F0502020204030204" pitchFamily="34" charset="0"/>
                <a:cs typeface="Calibri" panose="020F0502020204030204" pitchFamily="34" charset="0"/>
              </a:rPr>
              <a:t>petlju sa </a:t>
            </a:r>
            <a:r>
              <a:rPr lang="sr-Latn-RS" dirty="0" err="1">
                <a:latin typeface="Consolas" panose="020B0609020204030204" pitchFamily="49" charset="0"/>
                <a:cs typeface="Calibri" panose="020F0502020204030204" pitchFamily="34" charset="0"/>
              </a:rPr>
              <a:t>SDL_PollEvent</a:t>
            </a:r>
            <a:r>
              <a:rPr lang="sr-Latn-RS" dirty="0">
                <a:latin typeface="Consolas" panose="020B0609020204030204" pitchFamily="49" charset="0"/>
                <a:cs typeface="Calibri" panose="020F0502020204030204" pitchFamily="34" charset="0"/>
              </a:rPr>
              <a:t> </a:t>
            </a:r>
            <a:r>
              <a:rPr lang="sr-Latn-RS" dirty="0">
                <a:latin typeface="Calibri" panose="020F0502020204030204" pitchFamily="34" charset="0"/>
                <a:cs typeface="Calibri" panose="020F0502020204030204" pitchFamily="34" charset="0"/>
              </a:rPr>
              <a:t>petljom</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Reagovati na </a:t>
            </a:r>
            <a:r>
              <a:rPr lang="sr-Latn-RS" dirty="0" err="1">
                <a:latin typeface="Consolas" panose="020B0609020204030204" pitchFamily="49" charset="0"/>
                <a:cs typeface="Calibri" panose="020F0502020204030204" pitchFamily="34" charset="0"/>
              </a:rPr>
              <a:t>SDL_Quit</a:t>
            </a:r>
            <a:r>
              <a:rPr lang="sr-Latn-RS" dirty="0">
                <a:latin typeface="Consolas" panose="020B0609020204030204" pitchFamily="49" charset="0"/>
                <a:cs typeface="Calibri" panose="020F0502020204030204" pitchFamily="34" charset="0"/>
              </a:rPr>
              <a:t> </a:t>
            </a:r>
            <a:r>
              <a:rPr lang="sr-Latn-RS" dirty="0">
                <a:latin typeface="Calibri" panose="020F0502020204030204" pitchFamily="34" charset="0"/>
                <a:cs typeface="Calibri" panose="020F0502020204030204" pitchFamily="34" charset="0"/>
              </a:rPr>
              <a:t>u petlji</a:t>
            </a:r>
          </a:p>
          <a:p>
            <a:endParaRPr lang="sr-Latn-RS" dirty="0">
              <a:latin typeface="Calibri" panose="020F0502020204030204" pitchFamily="34" charset="0"/>
              <a:cs typeface="Calibri" panose="020F0502020204030204" pitchFamily="34" charset="0"/>
            </a:endParaRPr>
          </a:p>
          <a:p>
            <a:r>
              <a:rPr lang="sr-Latn-RS" dirty="0" err="1">
                <a:latin typeface="Calibri" panose="020F0502020204030204" pitchFamily="34" charset="0"/>
                <a:cs typeface="Calibri" panose="020F0502020204030204" pitchFamily="34" charset="0"/>
              </a:rPr>
              <a:t>Hint</a:t>
            </a:r>
            <a:r>
              <a:rPr lang="sr-Latn-RS" dirty="0">
                <a:latin typeface="Calibri" panose="020F0502020204030204" pitchFamily="34" charset="0"/>
                <a:cs typeface="Calibri" panose="020F0502020204030204" pitchFamily="34" charset="0"/>
              </a:rPr>
              <a:t>: </a:t>
            </a:r>
            <a:r>
              <a:rPr lang="sr-Latn-RS" dirty="0">
                <a:latin typeface="Calibri" panose="020F0502020204030204" pitchFamily="34" charset="0"/>
                <a:cs typeface="Calibri" panose="020F0502020204030204" pitchFamily="34" charset="0"/>
                <a:hlinkClick r:id="rId2"/>
              </a:rPr>
              <a:t>http://lazyfoo.net/tutorials/SDL/03_event_driven_programming/index.php</a:t>
            </a:r>
            <a:r>
              <a:rPr lang="sr-Latn-R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68442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540E-1540-48FA-93C4-C09DC291739B}"/>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Input uređaji</a:t>
            </a:r>
          </a:p>
        </p:txBody>
      </p:sp>
      <p:pic>
        <p:nvPicPr>
          <p:cNvPr id="4" name="Content Placeholder 3">
            <a:extLst>
              <a:ext uri="{FF2B5EF4-FFF2-40B4-BE49-F238E27FC236}">
                <a16:creationId xmlns:a16="http://schemas.microsoft.com/office/drawing/2014/main" id="{23E6BFB2-6BC2-42E3-BB4C-0A696EF3833F}"/>
              </a:ext>
            </a:extLst>
          </p:cNvPr>
          <p:cNvPicPr>
            <a:picLocks noGrp="1" noChangeAspect="1"/>
          </p:cNvPicPr>
          <p:nvPr>
            <p:ph idx="1"/>
          </p:nvPr>
        </p:nvPicPr>
        <p:blipFill>
          <a:blip r:embed="rId3"/>
          <a:stretch>
            <a:fillRect/>
          </a:stretch>
        </p:blipFill>
        <p:spPr>
          <a:xfrm>
            <a:off x="1055708" y="2318726"/>
            <a:ext cx="5700635" cy="3193227"/>
          </a:xfrm>
          <a:prstGeom prst="rect">
            <a:avLst/>
          </a:prstGeom>
        </p:spPr>
      </p:pic>
      <p:pic>
        <p:nvPicPr>
          <p:cNvPr id="5" name="Picture 4">
            <a:extLst>
              <a:ext uri="{FF2B5EF4-FFF2-40B4-BE49-F238E27FC236}">
                <a16:creationId xmlns:a16="http://schemas.microsoft.com/office/drawing/2014/main" id="{80F7AFC4-F761-4C8B-976F-D08B0CC0AA29}"/>
              </a:ext>
            </a:extLst>
          </p:cNvPr>
          <p:cNvPicPr>
            <a:picLocks noChangeAspect="1"/>
          </p:cNvPicPr>
          <p:nvPr/>
        </p:nvPicPr>
        <p:blipFill rotWithShape="1">
          <a:blip r:embed="rId4"/>
          <a:srcRect t="1676" b="1"/>
          <a:stretch/>
        </p:blipFill>
        <p:spPr>
          <a:xfrm>
            <a:off x="6756343" y="2318727"/>
            <a:ext cx="4318113" cy="3193227"/>
          </a:xfrm>
          <a:prstGeom prst="rect">
            <a:avLst/>
          </a:prstGeom>
        </p:spPr>
      </p:pic>
      <p:sp>
        <p:nvSpPr>
          <p:cNvPr id="6" name="Rectangle 1">
            <a:extLst>
              <a:ext uri="{FF2B5EF4-FFF2-40B4-BE49-F238E27FC236}">
                <a16:creationId xmlns:a16="http://schemas.microsoft.com/office/drawing/2014/main" id="{9962D145-4942-41B6-806F-D702770CD365}"/>
              </a:ext>
            </a:extLst>
          </p:cNvPr>
          <p:cNvSpPr>
            <a:spLocks noChangeArrowheads="1"/>
          </p:cNvSpPr>
          <p:nvPr/>
        </p:nvSpPr>
        <p:spPr bwMode="auto">
          <a:xfrm>
            <a:off x="9207500" y="6606023"/>
            <a:ext cx="2984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Jason Gregory. 201</a:t>
            </a:r>
            <a:r>
              <a:rPr kumimoji="0" lang="sr-Latn-RS" altLang="en-US" sz="1000" b="0" i="0" u="none" strike="noStrike" cap="none" normalizeH="0" baseline="0" dirty="0">
                <a:ln>
                  <a:noFill/>
                </a:ln>
                <a:solidFill>
                  <a:schemeClr val="tx1"/>
                </a:solidFill>
                <a:effectLst/>
                <a:latin typeface="Arial Unicode MS"/>
              </a:rPr>
              <a:t>9</a:t>
            </a:r>
            <a:r>
              <a:rPr kumimoji="0" lang="en-US" altLang="en-US" sz="1000" b="0" i="0" u="none" strike="noStrike" cap="none" normalizeH="0" baseline="0" dirty="0">
                <a:ln>
                  <a:noFill/>
                </a:ln>
                <a:solidFill>
                  <a:schemeClr val="tx1"/>
                </a:solidFill>
                <a:effectLst/>
                <a:latin typeface="Arial Unicode MS"/>
              </a:rPr>
              <a:t>. </a:t>
            </a:r>
            <a:r>
              <a:rPr kumimoji="0" lang="en-US" altLang="en-US" sz="1000" b="0" i="1" u="none" strike="noStrike" cap="none" normalizeH="0" baseline="0" dirty="0">
                <a:ln>
                  <a:noFill/>
                </a:ln>
                <a:solidFill>
                  <a:schemeClr val="tx1"/>
                </a:solidFill>
                <a:effectLst/>
                <a:latin typeface="Arial Unicode MS"/>
              </a:rPr>
              <a:t>Game Engine Architecture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664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540E-1540-48FA-93C4-C09DC291739B}"/>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Input uređaji – osnovne komponente</a:t>
            </a:r>
          </a:p>
        </p:txBody>
      </p:sp>
      <p:sp>
        <p:nvSpPr>
          <p:cNvPr id="3" name="Content Placeholder 2">
            <a:extLst>
              <a:ext uri="{FF2B5EF4-FFF2-40B4-BE49-F238E27FC236}">
                <a16:creationId xmlns:a16="http://schemas.microsoft.com/office/drawing/2014/main" id="{7D5FBF0E-0A09-4A9F-8D2C-A63437F719FE}"/>
              </a:ext>
            </a:extLst>
          </p:cNvPr>
          <p:cNvSpPr>
            <a:spLocks noGrp="1"/>
          </p:cNvSpPr>
          <p:nvPr>
            <p:ph idx="1"/>
          </p:nvPr>
        </p:nvSpPr>
        <p:spPr>
          <a:xfrm>
            <a:off x="913795" y="1732449"/>
            <a:ext cx="10353762" cy="5011252"/>
          </a:xfrm>
        </p:spPr>
        <p:txBody>
          <a:bodyPr>
            <a:normAutofit lnSpcReduction="10000"/>
          </a:bodyPr>
          <a:lstStyle/>
          <a:p>
            <a:r>
              <a:rPr lang="sr-Latn-RS" dirty="0">
                <a:latin typeface="Calibri" panose="020F0502020204030204" pitchFamily="34" charset="0"/>
                <a:cs typeface="Calibri" panose="020F0502020204030204" pitchFamily="34" charset="0"/>
              </a:rPr>
              <a:t>Digitalni</a:t>
            </a:r>
          </a:p>
          <a:p>
            <a:pPr lvl="1"/>
            <a:r>
              <a:rPr lang="sr-Latn-RS" dirty="0">
                <a:latin typeface="Calibri" panose="020F0502020204030204" pitchFamily="34" charset="0"/>
                <a:cs typeface="Calibri" panose="020F0502020204030204" pitchFamily="34" charset="0"/>
              </a:rPr>
              <a:t>Dugme – pritisnuto, nije pritisnuto</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Analogni</a:t>
            </a:r>
          </a:p>
          <a:p>
            <a:pPr lvl="1"/>
            <a:r>
              <a:rPr lang="sr-Latn-RS" dirty="0">
                <a:latin typeface="Calibri" panose="020F0502020204030204" pitchFamily="34" charset="0"/>
                <a:cs typeface="Calibri" panose="020F0502020204030204" pitchFamily="34" charset="0"/>
              </a:rPr>
              <a:t>1-, 2-, 3-axis</a:t>
            </a:r>
          </a:p>
          <a:p>
            <a:pPr lvl="1"/>
            <a:r>
              <a:rPr lang="sr-Latn-RS" dirty="0">
                <a:latin typeface="Calibri" panose="020F0502020204030204" pitchFamily="34" charset="0"/>
                <a:cs typeface="Calibri" panose="020F0502020204030204" pitchFamily="34" charset="0"/>
              </a:rPr>
              <a:t>Apsolutne </a:t>
            </a:r>
            <a:r>
              <a:rPr lang="sr-Latn-RS" dirty="0" err="1">
                <a:latin typeface="Calibri" panose="020F0502020204030204" pitchFamily="34" charset="0"/>
                <a:cs typeface="Calibri" panose="020F0502020204030204" pitchFamily="34" charset="0"/>
              </a:rPr>
              <a:t>vs</a:t>
            </a:r>
            <a:r>
              <a:rPr lang="sr-Latn-RS" dirty="0">
                <a:latin typeface="Calibri" panose="020F0502020204030204" pitchFamily="34" charset="0"/>
                <a:cs typeface="Calibri" panose="020F0502020204030204" pitchFamily="34" charset="0"/>
              </a:rPr>
              <a:t> relativne koordinate</a:t>
            </a:r>
          </a:p>
          <a:p>
            <a:pPr lvl="1"/>
            <a:r>
              <a:rPr lang="sr-Latn-RS" dirty="0" err="1">
                <a:latin typeface="Calibri" panose="020F0502020204030204" pitchFamily="34" charset="0"/>
                <a:cs typeface="Calibri" panose="020F0502020204030204" pitchFamily="34" charset="0"/>
              </a:rPr>
              <a:t>Dead</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Zones</a:t>
            </a:r>
            <a:endParaRPr lang="sr-Latn-RS" dirty="0">
              <a:latin typeface="Calibri" panose="020F0502020204030204" pitchFamily="34" charset="0"/>
              <a:cs typeface="Calibri" panose="020F0502020204030204" pitchFamily="34" charset="0"/>
            </a:endParaRPr>
          </a:p>
          <a:p>
            <a:pPr lvl="1"/>
            <a:r>
              <a:rPr lang="sr-Latn-RS" dirty="0" err="1">
                <a:latin typeface="Calibri" panose="020F0502020204030204" pitchFamily="34" charset="0"/>
                <a:cs typeface="Calibri" panose="020F0502020204030204" pitchFamily="34" charset="0"/>
              </a:rPr>
              <a:t>Sensitivity</a:t>
            </a:r>
            <a:endParaRPr lang="sr-Latn-RS" dirty="0">
              <a:latin typeface="Calibri" panose="020F0502020204030204" pitchFamily="34" charset="0"/>
              <a:cs typeface="Calibri" panose="020F0502020204030204" pitchFamily="34" charset="0"/>
            </a:endParaRPr>
          </a:p>
          <a:p>
            <a:pPr lvl="1"/>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Kamere</a:t>
            </a:r>
          </a:p>
          <a:p>
            <a:endParaRPr lang="sr-Latn-RS" dirty="0">
              <a:latin typeface="Calibri" panose="020F0502020204030204" pitchFamily="34" charset="0"/>
              <a:cs typeface="Calibri" panose="020F0502020204030204" pitchFamily="34" charset="0"/>
            </a:endParaRPr>
          </a:p>
          <a:p>
            <a:pPr marL="36900" indent="0" algn="ctr">
              <a:buNone/>
            </a:pPr>
            <a:r>
              <a:rPr lang="sr-Latn-RS" b="1" dirty="0">
                <a:latin typeface="Calibri" panose="020F0502020204030204" pitchFamily="34" charset="0"/>
                <a:cs typeface="Calibri" panose="020F0502020204030204" pitchFamily="34" charset="0"/>
              </a:rPr>
              <a:t>Svi moderni input uređaji su kombinacija ovih komponenti</a:t>
            </a:r>
          </a:p>
          <a:p>
            <a:pPr lvl="1"/>
            <a:endParaRPr lang="sr-Latn-R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9825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540E-1540-48FA-93C4-C09DC291739B}"/>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Input uređaji – </a:t>
            </a:r>
            <a:r>
              <a:rPr lang="sr-Latn-RS" dirty="0" err="1">
                <a:latin typeface="Calibri" panose="020F0502020204030204" pitchFamily="34" charset="0"/>
                <a:cs typeface="Calibri" panose="020F0502020204030204" pitchFamily="34" charset="0"/>
              </a:rPr>
              <a:t>low</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level</a:t>
            </a:r>
            <a:endParaRPr lang="sr-Latn-R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D5FBF0E-0A09-4A9F-8D2C-A63437F719FE}"/>
              </a:ext>
            </a:extLst>
          </p:cNvPr>
          <p:cNvSpPr>
            <a:spLocks noGrp="1"/>
          </p:cNvSpPr>
          <p:nvPr>
            <p:ph idx="1"/>
          </p:nvPr>
        </p:nvSpPr>
        <p:spPr>
          <a:xfrm>
            <a:off x="913795" y="1732449"/>
            <a:ext cx="10353762" cy="5000860"/>
          </a:xfrm>
        </p:spPr>
        <p:txBody>
          <a:bodyPr>
            <a:normAutofit lnSpcReduction="10000"/>
          </a:bodyPr>
          <a:lstStyle/>
          <a:p>
            <a:r>
              <a:rPr lang="sr-Latn-RS" dirty="0" err="1">
                <a:latin typeface="Calibri" panose="020F0502020204030204" pitchFamily="34" charset="0"/>
                <a:cs typeface="Calibri" panose="020F0502020204030204" pitchFamily="34" charset="0"/>
              </a:rPr>
              <a:t>Polling</a:t>
            </a:r>
            <a:endParaRPr lang="sr-Latn-RS" dirty="0">
              <a:latin typeface="Calibri" panose="020F0502020204030204" pitchFamily="34" charset="0"/>
              <a:cs typeface="Calibri" panose="020F0502020204030204" pitchFamily="34" charset="0"/>
            </a:endParaRPr>
          </a:p>
          <a:p>
            <a:pPr lvl="1"/>
            <a:r>
              <a:rPr lang="sr-Latn-RS" dirty="0">
                <a:latin typeface="Calibri" panose="020F0502020204030204" pitchFamily="34" charset="0"/>
                <a:cs typeface="Calibri" panose="020F0502020204030204" pitchFamily="34" charset="0"/>
              </a:rPr>
              <a:t>Aplikacija uzima stanje direktno od uređaja kad joj zatreba i reaguje na promene</a:t>
            </a:r>
          </a:p>
          <a:p>
            <a:pPr lvl="1"/>
            <a:r>
              <a:rPr lang="sr-Latn-RS" dirty="0">
                <a:latin typeface="Calibri" panose="020F0502020204030204" pitchFamily="34" charset="0"/>
                <a:cs typeface="Calibri" panose="020F0502020204030204" pitchFamily="34" charset="0"/>
              </a:rPr>
              <a:t>Manje kašnjenje, ali je moguće propustiti neke inpute</a:t>
            </a:r>
          </a:p>
          <a:p>
            <a:pPr lvl="1"/>
            <a:r>
              <a:rPr lang="sr-Latn-RS" dirty="0">
                <a:latin typeface="Calibri" panose="020F0502020204030204" pitchFamily="34" charset="0"/>
                <a:cs typeface="Calibri" panose="020F0502020204030204" pitchFamily="34" charset="0"/>
              </a:rPr>
              <a:t>Windows:  </a:t>
            </a:r>
            <a:r>
              <a:rPr lang="sr-Latn-RS" dirty="0" err="1">
                <a:latin typeface="Calibri" panose="020F0502020204030204" pitchFamily="34" charset="0"/>
                <a:cs typeface="Calibri" panose="020F0502020204030204" pitchFamily="34" charset="0"/>
              </a:rPr>
              <a:t>GetAsyncKeyState</a:t>
            </a:r>
            <a:r>
              <a:rPr lang="sr-Latn-RS" dirty="0">
                <a:latin typeface="Calibri" panose="020F0502020204030204" pitchFamily="34" charset="0"/>
                <a:cs typeface="Calibri" panose="020F0502020204030204" pitchFamily="34" charset="0"/>
              </a:rPr>
              <a:t>() , </a:t>
            </a:r>
            <a:r>
              <a:rPr lang="sr-Latn-RS" dirty="0" err="1">
                <a:latin typeface="Calibri" panose="020F0502020204030204" pitchFamily="34" charset="0"/>
                <a:cs typeface="Calibri" panose="020F0502020204030204" pitchFamily="34" charset="0"/>
              </a:rPr>
              <a:t>DIrectInput</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IDirectInputDevice</a:t>
            </a:r>
            <a:r>
              <a:rPr lang="sr-Latn-RS" dirty="0">
                <a:latin typeface="Calibri" panose="020F0502020204030204" pitchFamily="34" charset="0"/>
                <a:cs typeface="Calibri" panose="020F0502020204030204" pitchFamily="34" charset="0"/>
              </a:rPr>
              <a:t>::</a:t>
            </a:r>
            <a:r>
              <a:rPr lang="sr-Latn-RS" dirty="0" err="1">
                <a:latin typeface="Calibri" panose="020F0502020204030204" pitchFamily="34" charset="0"/>
                <a:cs typeface="Calibri" panose="020F0502020204030204" pitchFamily="34" charset="0"/>
              </a:rPr>
              <a:t>GetDeviceState</a:t>
            </a:r>
            <a:r>
              <a:rPr lang="sr-Latn-RS" dirty="0">
                <a:latin typeface="Calibri" panose="020F0502020204030204" pitchFamily="34" charset="0"/>
                <a:cs typeface="Calibri" panose="020F0502020204030204" pitchFamily="34" charset="0"/>
              </a:rPr>
              <a:t>()</a:t>
            </a:r>
          </a:p>
          <a:p>
            <a:endParaRPr lang="sr-Latn-RS" dirty="0">
              <a:latin typeface="Calibri" panose="020F0502020204030204" pitchFamily="34" charset="0"/>
              <a:cs typeface="Calibri" panose="020F0502020204030204" pitchFamily="34" charset="0"/>
            </a:endParaRPr>
          </a:p>
          <a:p>
            <a:r>
              <a:rPr lang="sr-Latn-RS" dirty="0" err="1">
                <a:latin typeface="Calibri" panose="020F0502020204030204" pitchFamily="34" charset="0"/>
                <a:cs typeface="Calibri" panose="020F0502020204030204" pitchFamily="34" charset="0"/>
              </a:rPr>
              <a:t>Interrupts</a:t>
            </a:r>
            <a:r>
              <a:rPr lang="sr-Latn-RS" dirty="0">
                <a:latin typeface="Calibri" panose="020F0502020204030204" pitchFamily="34" charset="0"/>
                <a:cs typeface="Calibri" panose="020F0502020204030204" pitchFamily="34" charset="0"/>
              </a:rPr>
              <a:t> / </a:t>
            </a:r>
            <a:r>
              <a:rPr lang="sr-Latn-RS" dirty="0" err="1">
                <a:latin typeface="Calibri" panose="020F0502020204030204" pitchFamily="34" charset="0"/>
                <a:cs typeface="Calibri" panose="020F0502020204030204" pitchFamily="34" charset="0"/>
              </a:rPr>
              <a:t>Callbacks</a:t>
            </a:r>
            <a:endParaRPr lang="sr-Latn-RS" dirty="0">
              <a:latin typeface="Calibri" panose="020F0502020204030204" pitchFamily="34" charset="0"/>
              <a:cs typeface="Calibri" panose="020F0502020204030204" pitchFamily="34" charset="0"/>
            </a:endParaRPr>
          </a:p>
          <a:p>
            <a:pPr lvl="1"/>
            <a:r>
              <a:rPr lang="sr-Latn-RS" dirty="0">
                <a:latin typeface="Calibri" panose="020F0502020204030204" pitchFamily="34" charset="0"/>
                <a:cs typeface="Calibri" panose="020F0502020204030204" pitchFamily="34" charset="0"/>
              </a:rPr>
              <a:t>Uređaji javljaju operativnom sistemu svoje stanje, a aplikacija reaguje na ove promene kad joj je zgodno</a:t>
            </a:r>
          </a:p>
          <a:p>
            <a:endParaRPr lang="sr-Latn-RS" dirty="0">
              <a:latin typeface="Calibri" panose="020F0502020204030204" pitchFamily="34" charset="0"/>
              <a:cs typeface="Calibri" panose="020F0502020204030204" pitchFamily="34" charset="0"/>
            </a:endParaRPr>
          </a:p>
          <a:p>
            <a:r>
              <a:rPr lang="sr-Latn-RS" dirty="0" err="1">
                <a:latin typeface="Calibri" panose="020F0502020204030204" pitchFamily="34" charset="0"/>
                <a:cs typeface="Calibri" panose="020F0502020204030204" pitchFamily="34" charset="0"/>
              </a:rPr>
              <a:t>Wireless</a:t>
            </a:r>
            <a:r>
              <a:rPr lang="sr-Latn-RS" dirty="0">
                <a:latin typeface="Calibri" panose="020F0502020204030204" pitchFamily="34" charset="0"/>
                <a:cs typeface="Calibri" panose="020F0502020204030204" pitchFamily="34" charset="0"/>
              </a:rPr>
              <a:t> uređaji</a:t>
            </a:r>
          </a:p>
          <a:p>
            <a:pPr lvl="1"/>
            <a:r>
              <a:rPr lang="sr-Latn-RS" dirty="0">
                <a:latin typeface="Calibri" panose="020F0502020204030204" pitchFamily="34" charset="0"/>
                <a:cs typeface="Calibri" panose="020F0502020204030204" pitchFamily="34" charset="0"/>
              </a:rPr>
              <a:t>Često u posebnom </a:t>
            </a:r>
            <a:r>
              <a:rPr lang="sr-Latn-RS" dirty="0" err="1">
                <a:latin typeface="Calibri" panose="020F0502020204030204" pitchFamily="34" charset="0"/>
                <a:cs typeface="Calibri" panose="020F0502020204030204" pitchFamily="34" charset="0"/>
              </a:rPr>
              <a:t>threadu</a:t>
            </a:r>
            <a:r>
              <a:rPr lang="sr-Latn-RS" dirty="0">
                <a:latin typeface="Calibri" panose="020F0502020204030204" pitchFamily="34" charset="0"/>
                <a:cs typeface="Calibri" panose="020F0502020204030204" pitchFamily="34" charset="0"/>
              </a:rPr>
              <a:t> održavaju </a:t>
            </a:r>
            <a:r>
              <a:rPr lang="sr-Latn-RS" dirty="0" err="1">
                <a:latin typeface="Calibri" panose="020F0502020204030204" pitchFamily="34" charset="0"/>
                <a:cs typeface="Calibri" panose="020F0502020204030204" pitchFamily="34" charset="0"/>
              </a:rPr>
              <a:t>wireless</a:t>
            </a:r>
            <a:r>
              <a:rPr lang="sr-Latn-RS" dirty="0">
                <a:latin typeface="Calibri" panose="020F0502020204030204" pitchFamily="34" charset="0"/>
                <a:cs typeface="Calibri" panose="020F0502020204030204" pitchFamily="34" charset="0"/>
              </a:rPr>
              <a:t> komunikaciju</a:t>
            </a:r>
          </a:p>
          <a:p>
            <a:pPr lvl="1"/>
            <a:endParaRPr lang="sr-Latn-RS" dirty="0">
              <a:latin typeface="Calibri" panose="020F0502020204030204" pitchFamily="34" charset="0"/>
              <a:cs typeface="Calibri" panose="020F0502020204030204" pitchFamily="34" charset="0"/>
            </a:endParaRPr>
          </a:p>
          <a:p>
            <a:pPr marL="36900" indent="0" algn="ctr">
              <a:buNone/>
            </a:pPr>
            <a:r>
              <a:rPr lang="sr-Latn-RS" b="1" dirty="0">
                <a:latin typeface="Calibri" panose="020F0502020204030204" pitchFamily="34" charset="0"/>
                <a:cs typeface="Calibri" panose="020F0502020204030204" pitchFamily="34" charset="0"/>
              </a:rPr>
              <a:t>Sistemi igre ne treba da reaguju direktno na hardverske događaje</a:t>
            </a:r>
          </a:p>
        </p:txBody>
      </p:sp>
    </p:spTree>
    <p:extLst>
      <p:ext uri="{BB962C8B-B14F-4D97-AF65-F5344CB8AC3E}">
        <p14:creationId xmlns:p14="http://schemas.microsoft.com/office/powerpoint/2010/main" val="2534991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540E-1540-48FA-93C4-C09DC291739B}"/>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Input uređaji – </a:t>
            </a:r>
            <a:r>
              <a:rPr lang="sr-Latn-RS" dirty="0" err="1">
                <a:latin typeface="Calibri" panose="020F0502020204030204" pitchFamily="34" charset="0"/>
                <a:cs typeface="Calibri" panose="020F0502020204030204" pitchFamily="34" charset="0"/>
              </a:rPr>
              <a:t>high</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level</a:t>
            </a:r>
            <a:endParaRPr lang="sr-Latn-R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D5FBF0E-0A09-4A9F-8D2C-A63437F719FE}"/>
              </a:ext>
            </a:extLst>
          </p:cNvPr>
          <p:cNvSpPr>
            <a:spLocks noGrp="1"/>
          </p:cNvSpPr>
          <p:nvPr>
            <p:ph idx="1"/>
          </p:nvPr>
        </p:nvSpPr>
        <p:spPr>
          <a:xfrm>
            <a:off x="919119" y="1780074"/>
            <a:ext cx="10353762" cy="5000860"/>
          </a:xfrm>
        </p:spPr>
        <p:txBody>
          <a:bodyPr>
            <a:normAutofit/>
          </a:bodyPr>
          <a:lstStyle/>
          <a:p>
            <a:r>
              <a:rPr lang="sr-Latn-RS" dirty="0">
                <a:latin typeface="Calibri" panose="020F0502020204030204" pitchFamily="34" charset="0"/>
                <a:cs typeface="Calibri" panose="020F0502020204030204" pitchFamily="34" charset="0"/>
              </a:rPr>
              <a:t>Detekcija pritiska i puštanja dugmeta</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Detekcija više pritisnutih </a:t>
            </a:r>
            <a:r>
              <a:rPr lang="sr-Latn-RS" dirty="0" err="1">
                <a:latin typeface="Calibri" panose="020F0502020204030204" pitchFamily="34" charset="0"/>
                <a:cs typeface="Calibri" panose="020F0502020204030204" pitchFamily="34" charset="0"/>
              </a:rPr>
              <a:t>dugmića</a:t>
            </a:r>
            <a:r>
              <a:rPr lang="sr-Latn-RS" dirty="0">
                <a:latin typeface="Calibri" panose="020F0502020204030204" pitchFamily="34" charset="0"/>
                <a:cs typeface="Calibri" panose="020F0502020204030204" pitchFamily="34" charset="0"/>
              </a:rPr>
              <a:t> odjednom</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Detekcija dugog držanja dugmeta</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Input </a:t>
            </a:r>
            <a:r>
              <a:rPr lang="sr-Latn-RS" dirty="0" err="1">
                <a:latin typeface="Calibri" panose="020F0502020204030204" pitchFamily="34" charset="0"/>
                <a:cs typeface="Calibri" panose="020F0502020204030204" pitchFamily="34" charset="0"/>
              </a:rPr>
              <a:t>action</a:t>
            </a:r>
            <a:r>
              <a:rPr lang="sr-Latn-RS" dirty="0">
                <a:latin typeface="Calibri" panose="020F0502020204030204" pitchFamily="34" charset="0"/>
                <a:cs typeface="Calibri" panose="020F0502020204030204" pitchFamily="34" charset="0"/>
              </a:rPr>
              <a:t> -&gt; Input </a:t>
            </a:r>
            <a:r>
              <a:rPr lang="sr-Latn-RS" dirty="0" err="1">
                <a:latin typeface="Calibri" panose="020F0502020204030204" pitchFamily="34" charset="0"/>
                <a:cs typeface="Calibri" panose="020F0502020204030204" pitchFamily="34" charset="0"/>
              </a:rPr>
              <a:t>Mapping</a:t>
            </a:r>
            <a:r>
              <a:rPr lang="sr-Latn-RS" dirty="0">
                <a:latin typeface="Calibri" panose="020F0502020204030204" pitchFamily="34" charset="0"/>
                <a:cs typeface="Calibri" panose="020F0502020204030204" pitchFamily="34" charset="0"/>
              </a:rPr>
              <a:t> -&gt; Input </a:t>
            </a:r>
            <a:r>
              <a:rPr lang="sr-Latn-RS" dirty="0" err="1">
                <a:latin typeface="Calibri" panose="020F0502020204030204" pitchFamily="34" charset="0"/>
                <a:cs typeface="Calibri" panose="020F0502020204030204" pitchFamily="34" charset="0"/>
              </a:rPr>
              <a:t>remapping</a:t>
            </a:r>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Input </a:t>
            </a:r>
            <a:r>
              <a:rPr lang="sr-Latn-RS" dirty="0" err="1">
                <a:latin typeface="Calibri" panose="020F0502020204030204" pitchFamily="34" charset="0"/>
                <a:cs typeface="Calibri" panose="020F0502020204030204" pitchFamily="34" charset="0"/>
              </a:rPr>
              <a:t>context</a:t>
            </a:r>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err="1">
                <a:latin typeface="Calibri" panose="020F0502020204030204" pitchFamily="34" charset="0"/>
                <a:cs typeface="Calibri" panose="020F0502020204030204" pitchFamily="34" charset="0"/>
              </a:rPr>
              <a:t>Local</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multiplayer</a:t>
            </a:r>
            <a:endParaRPr lang="sr-Latn-R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1275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1FB3-2342-45D4-81BA-049BEE739AF7}"/>
              </a:ext>
            </a:extLst>
          </p:cNvPr>
          <p:cNvSpPr>
            <a:spLocks noGrp="1"/>
          </p:cNvSpPr>
          <p:nvPr>
            <p:ph type="title"/>
          </p:nvPr>
        </p:nvSpPr>
        <p:spPr>
          <a:xfrm>
            <a:off x="913795" y="609600"/>
            <a:ext cx="10353762" cy="970450"/>
          </a:xfrm>
        </p:spPr>
        <p:txBody>
          <a:bodyPr>
            <a:normAutofit/>
          </a:bodyPr>
          <a:lstStyle/>
          <a:p>
            <a:r>
              <a:rPr lang="sr-Latn-RS" dirty="0">
                <a:latin typeface="Calibri" panose="020F0502020204030204" pitchFamily="34" charset="0"/>
                <a:cs typeface="Calibri" panose="020F0502020204030204" pitchFamily="34" charset="0"/>
              </a:rPr>
              <a:t>Primer arhitekture input sistema</a:t>
            </a:r>
          </a:p>
        </p:txBody>
      </p:sp>
      <p:graphicFrame>
        <p:nvGraphicFramePr>
          <p:cNvPr id="5" name="Content Placeholder 2">
            <a:extLst>
              <a:ext uri="{FF2B5EF4-FFF2-40B4-BE49-F238E27FC236}">
                <a16:creationId xmlns:a16="http://schemas.microsoft.com/office/drawing/2014/main" id="{C20AC4C8-7F10-4D6D-B1CA-D0963C2A6901}"/>
              </a:ext>
            </a:extLst>
          </p:cNvPr>
          <p:cNvGraphicFramePr>
            <a:graphicFrameLocks noGrp="1"/>
          </p:cNvGraphicFramePr>
          <p:nvPr>
            <p:ph idx="1"/>
            <p:extLst>
              <p:ext uri="{D42A27DB-BD31-4B8C-83A1-F6EECF244321}">
                <p14:modId xmlns:p14="http://schemas.microsoft.com/office/powerpoint/2010/main" val="279925378"/>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71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4447-FAC0-49D6-9F34-88E444831CD1}"/>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Naša arhitektura</a:t>
            </a:r>
          </a:p>
        </p:txBody>
      </p:sp>
      <p:sp>
        <p:nvSpPr>
          <p:cNvPr id="3" name="Content Placeholder 2">
            <a:extLst>
              <a:ext uri="{FF2B5EF4-FFF2-40B4-BE49-F238E27FC236}">
                <a16:creationId xmlns:a16="http://schemas.microsoft.com/office/drawing/2014/main" id="{16C315C6-C739-4E9B-B3AA-2B1A7134A772}"/>
              </a:ext>
            </a:extLst>
          </p:cNvPr>
          <p:cNvSpPr>
            <a:spLocks noGrp="1"/>
          </p:cNvSpPr>
          <p:nvPr>
            <p:ph idx="1"/>
          </p:nvPr>
        </p:nvSpPr>
        <p:spPr/>
        <p:txBody>
          <a:bodyPr/>
          <a:lstStyle/>
          <a:p>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Nećemo koristiti </a:t>
            </a:r>
            <a:r>
              <a:rPr lang="sr-Latn-RS" dirty="0" err="1">
                <a:latin typeface="Calibri" panose="020F0502020204030204" pitchFamily="34" charset="0"/>
                <a:cs typeface="Calibri" panose="020F0502020204030204" pitchFamily="34" charset="0"/>
              </a:rPr>
              <a:t>InputContext</a:t>
            </a:r>
            <a:r>
              <a:rPr lang="sr-Latn-RS" dirty="0">
                <a:latin typeface="Calibri" panose="020F0502020204030204" pitchFamily="34" charset="0"/>
                <a:cs typeface="Calibri" panose="020F0502020204030204" pitchFamily="34" charset="0"/>
              </a:rPr>
              <a:t> </a:t>
            </a:r>
          </a:p>
          <a:p>
            <a:pPr lvl="1"/>
            <a:r>
              <a:rPr lang="sr-Latn-RS" dirty="0">
                <a:latin typeface="Calibri" panose="020F0502020204030204" pitchFamily="34" charset="0"/>
                <a:cs typeface="Calibri" panose="020F0502020204030204" pitchFamily="34" charset="0"/>
              </a:rPr>
              <a:t>Slobodni ste da ih dodajete ili ćemo to zajedno uraditi ako nam ostane vremena na kraju kursa</a:t>
            </a:r>
          </a:p>
          <a:p>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err="1">
                <a:latin typeface="Calibri" panose="020F0502020204030204" pitchFamily="34" charset="0"/>
                <a:cs typeface="Calibri" panose="020F0502020204030204" pitchFamily="34" charset="0"/>
              </a:rPr>
              <a:t>SDL_PollEvent</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vs</a:t>
            </a:r>
            <a:r>
              <a:rPr lang="sr-Latn-RS" dirty="0">
                <a:latin typeface="Calibri" panose="020F0502020204030204" pitchFamily="34" charset="0"/>
                <a:cs typeface="Calibri" panose="020F0502020204030204" pitchFamily="34" charset="0"/>
              </a:rPr>
              <a:t> </a:t>
            </a:r>
            <a:r>
              <a:rPr lang="sr-Latn-RS" b="1" dirty="0" err="1">
                <a:latin typeface="Calibri" panose="020F0502020204030204" pitchFamily="34" charset="0"/>
                <a:cs typeface="Calibri" panose="020F0502020204030204" pitchFamily="34" charset="0"/>
              </a:rPr>
              <a:t>GetAsyncKeyState</a:t>
            </a:r>
            <a:r>
              <a:rPr lang="sr-Latn-RS" b="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31376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4447-FAC0-49D6-9F34-88E444831CD1}"/>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Naša arhitektura</a:t>
            </a:r>
          </a:p>
        </p:txBody>
      </p:sp>
      <p:pic>
        <p:nvPicPr>
          <p:cNvPr id="5" name="Content Placeholder 4">
            <a:extLst>
              <a:ext uri="{FF2B5EF4-FFF2-40B4-BE49-F238E27FC236}">
                <a16:creationId xmlns:a16="http://schemas.microsoft.com/office/drawing/2014/main" id="{C6827AE0-FC73-4565-9144-278F73A03F4D}"/>
              </a:ext>
            </a:extLst>
          </p:cNvPr>
          <p:cNvPicPr>
            <a:picLocks noGrp="1" noChangeAspect="1"/>
          </p:cNvPicPr>
          <p:nvPr>
            <p:ph sz="half" idx="1"/>
          </p:nvPr>
        </p:nvPicPr>
        <p:blipFill>
          <a:blip r:embed="rId2"/>
          <a:stretch>
            <a:fillRect/>
          </a:stretch>
        </p:blipFill>
        <p:spPr>
          <a:xfrm>
            <a:off x="7181708" y="2676422"/>
            <a:ext cx="3038617" cy="2166422"/>
          </a:xfrm>
          <a:prstGeom prst="rect">
            <a:avLst/>
          </a:prstGeom>
        </p:spPr>
      </p:pic>
      <p:pic>
        <p:nvPicPr>
          <p:cNvPr id="6" name="Content Placeholder 5">
            <a:extLst>
              <a:ext uri="{FF2B5EF4-FFF2-40B4-BE49-F238E27FC236}">
                <a16:creationId xmlns:a16="http://schemas.microsoft.com/office/drawing/2014/main" id="{C38FB1B5-52F4-48A1-A97B-503DD96CE19B}"/>
              </a:ext>
            </a:extLst>
          </p:cNvPr>
          <p:cNvPicPr>
            <a:picLocks noGrp="1" noChangeAspect="1"/>
          </p:cNvPicPr>
          <p:nvPr>
            <p:ph sz="half" idx="2"/>
          </p:nvPr>
        </p:nvPicPr>
        <p:blipFill>
          <a:blip r:embed="rId3"/>
          <a:stretch>
            <a:fillRect/>
          </a:stretch>
        </p:blipFill>
        <p:spPr>
          <a:xfrm>
            <a:off x="2171867" y="1580050"/>
            <a:ext cx="1895308" cy="4921153"/>
          </a:xfrm>
          <a:prstGeom prst="rect">
            <a:avLst/>
          </a:prstGeom>
        </p:spPr>
      </p:pic>
    </p:spTree>
    <p:extLst>
      <p:ext uri="{BB962C8B-B14F-4D97-AF65-F5344CB8AC3E}">
        <p14:creationId xmlns:p14="http://schemas.microsoft.com/office/powerpoint/2010/main" val="22276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4447-FAC0-49D6-9F34-88E444831CD1}"/>
              </a:ext>
            </a:extLst>
          </p:cNvPr>
          <p:cNvSpPr>
            <a:spLocks noGrp="1"/>
          </p:cNvSpPr>
          <p:nvPr>
            <p:ph type="title"/>
          </p:nvPr>
        </p:nvSpPr>
        <p:spPr/>
        <p:txBody>
          <a:bodyPr/>
          <a:lstStyle/>
          <a:p>
            <a:r>
              <a:rPr lang="sr-Latn-RS">
                <a:latin typeface="Calibri" panose="020F0502020204030204" pitchFamily="34" charset="0"/>
                <a:cs typeface="Calibri" panose="020F0502020204030204" pitchFamily="34" charset="0"/>
              </a:rPr>
              <a:t>Naša arhitektura</a:t>
            </a:r>
            <a:endParaRPr lang="sr-Latn-RS"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79ED271-4E92-4A4A-B210-4F00AEABF115}"/>
              </a:ext>
            </a:extLst>
          </p:cNvPr>
          <p:cNvPicPr>
            <a:picLocks noChangeAspect="1"/>
          </p:cNvPicPr>
          <p:nvPr/>
        </p:nvPicPr>
        <p:blipFill>
          <a:blip r:embed="rId3"/>
          <a:stretch>
            <a:fillRect/>
          </a:stretch>
        </p:blipFill>
        <p:spPr>
          <a:xfrm>
            <a:off x="2041961" y="1580050"/>
            <a:ext cx="8108077" cy="4980088"/>
          </a:xfrm>
          <a:prstGeom prst="rect">
            <a:avLst/>
          </a:prstGeom>
        </p:spPr>
      </p:pic>
    </p:spTree>
    <p:extLst>
      <p:ext uri="{BB962C8B-B14F-4D97-AF65-F5344CB8AC3E}">
        <p14:creationId xmlns:p14="http://schemas.microsoft.com/office/powerpoint/2010/main" val="457482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A2C21C9-520B-4326-B6E6-C5E5BE0A1C09}"/>
              </a:ext>
            </a:extLst>
          </p:cNvPr>
          <p:cNvSpPr>
            <a:spLocks noGrp="1"/>
          </p:cNvSpPr>
          <p:nvPr>
            <p:ph type="title"/>
          </p:nvPr>
        </p:nvSpPr>
        <p:spPr>
          <a:xfrm>
            <a:off x="542925" y="1099456"/>
            <a:ext cx="6686550" cy="4625558"/>
          </a:xfrm>
          <a:effectLst/>
        </p:spPr>
        <p:txBody>
          <a:bodyPr vert="horz" lIns="91440" tIns="45720" rIns="91440" bIns="45720" rtlCol="0" anchor="ctr">
            <a:normAutofit/>
          </a:bodyPr>
          <a:lstStyle/>
          <a:p>
            <a:pPr algn="l"/>
            <a:r>
              <a:rPr lang="en-US" sz="5400" dirty="0">
                <a:solidFill>
                  <a:schemeClr val="tx1"/>
                </a:solidFill>
                <a:latin typeface="Calibri" panose="020F0502020204030204" pitchFamily="34" charset="0"/>
                <a:cs typeface="Calibri" panose="020F0502020204030204" pitchFamily="34" charset="0"/>
              </a:rPr>
              <a:t>Input </a:t>
            </a:r>
            <a:r>
              <a:rPr lang="en-US" sz="5400" dirty="0" err="1">
                <a:solidFill>
                  <a:schemeClr val="tx1"/>
                </a:solidFill>
                <a:latin typeface="Calibri" panose="020F0502020204030204" pitchFamily="34" charset="0"/>
                <a:cs typeface="Calibri" panose="020F0502020204030204" pitchFamily="34" charset="0"/>
              </a:rPr>
              <a:t>sistem</a:t>
            </a:r>
            <a:r>
              <a:rPr lang="en-US" sz="5400" dirty="0">
                <a:solidFill>
                  <a:schemeClr val="tx1"/>
                </a:solidFill>
                <a:latin typeface="Calibri" panose="020F0502020204030204" pitchFamily="34" charset="0"/>
                <a:cs typeface="Calibri" panose="020F0502020204030204" pitchFamily="34" charset="0"/>
              </a:rPr>
              <a:t> - </a:t>
            </a:r>
            <a:r>
              <a:rPr lang="en-US" sz="5400" dirty="0" err="1">
                <a:solidFill>
                  <a:schemeClr val="tx1"/>
                </a:solidFill>
                <a:latin typeface="Calibri" panose="020F0502020204030204" pitchFamily="34" charset="0"/>
                <a:cs typeface="Calibri" panose="020F0502020204030204" pitchFamily="34" charset="0"/>
              </a:rPr>
              <a:t>Zadatak</a:t>
            </a:r>
            <a:endParaRPr lang="en-US" sz="5400" dirty="0">
              <a:solidFill>
                <a:schemeClr val="tx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alpha val="90000"/>
            </a:schemeClr>
          </a:solidFill>
          <a:ln>
            <a:noFill/>
          </a:ln>
          <a:effectLst>
            <a:outerShdw blurRad="50800" dist="381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E1FEEE90-F0B0-430B-A35D-E085C100267E}"/>
              </a:ext>
            </a:extLst>
          </p:cNvPr>
          <p:cNvSpPr>
            <a:spLocks noGrp="1"/>
          </p:cNvSpPr>
          <p:nvPr>
            <p:ph idx="1"/>
          </p:nvPr>
        </p:nvSpPr>
        <p:spPr>
          <a:xfrm>
            <a:off x="7782049" y="1112685"/>
            <a:ext cx="4209926" cy="4632630"/>
          </a:xfrm>
          <a:effectLst/>
        </p:spPr>
        <p:txBody>
          <a:bodyPr vert="horz" lIns="91440" tIns="45720" rIns="91440" bIns="45720" rtlCol="0" anchor="ctr">
            <a:normAutofit/>
          </a:bodyPr>
          <a:lstStyle/>
          <a:p>
            <a:pPr marL="0" indent="0">
              <a:buNone/>
            </a:pPr>
            <a:r>
              <a:rPr lang="en-US" sz="2400" dirty="0" err="1">
                <a:solidFill>
                  <a:schemeClr val="bg2"/>
                </a:solidFill>
                <a:latin typeface="Calibri" panose="020F0502020204030204" pitchFamily="34" charset="0"/>
                <a:cs typeface="Calibri" panose="020F0502020204030204" pitchFamily="34" charset="0"/>
              </a:rPr>
              <a:t>Popuniti</a:t>
            </a:r>
            <a:r>
              <a:rPr lang="en-US" sz="2400" dirty="0">
                <a:solidFill>
                  <a:schemeClr val="bg2"/>
                </a:solidFill>
                <a:latin typeface="Calibri" panose="020F0502020204030204" pitchFamily="34" charset="0"/>
                <a:cs typeface="Calibri" panose="020F0502020204030204" pitchFamily="34" charset="0"/>
              </a:rPr>
              <a:t> Switch-Case u </a:t>
            </a:r>
            <a:r>
              <a:rPr lang="en-US" dirty="0" err="1">
                <a:solidFill>
                  <a:schemeClr val="bg2"/>
                </a:solidFill>
                <a:latin typeface="Consolas" panose="020B0609020204030204" pitchFamily="49" charset="0"/>
                <a:cs typeface="Calibri" panose="020F0502020204030204" pitchFamily="34" charset="0"/>
              </a:rPr>
              <a:t>InputManager</a:t>
            </a:r>
            <a:r>
              <a:rPr lang="en-US" dirty="0">
                <a:solidFill>
                  <a:schemeClr val="bg2"/>
                </a:solidFill>
                <a:latin typeface="Consolas" panose="020B0609020204030204" pitchFamily="49" charset="0"/>
                <a:cs typeface="Calibri" panose="020F0502020204030204" pitchFamily="34" charset="0"/>
              </a:rPr>
              <a:t>::</a:t>
            </a:r>
            <a:r>
              <a:rPr lang="en-US" dirty="0" err="1">
                <a:solidFill>
                  <a:schemeClr val="bg2"/>
                </a:solidFill>
                <a:latin typeface="Consolas" panose="020B0609020204030204" pitchFamily="49" charset="0"/>
                <a:cs typeface="Calibri" panose="020F0502020204030204" pitchFamily="34" charset="0"/>
              </a:rPr>
              <a:t>ProcessInput</a:t>
            </a:r>
            <a:r>
              <a:rPr lang="en-US" dirty="0">
                <a:solidFill>
                  <a:schemeClr val="bg2"/>
                </a:solidFill>
                <a:latin typeface="Consolas" panose="020B0609020204030204" pitchFamily="49" charset="0"/>
                <a:cs typeface="Calibri" panose="020F0502020204030204" pitchFamily="34" charset="0"/>
              </a:rPr>
              <a:t>()</a:t>
            </a:r>
            <a:endParaRPr lang="en-US" sz="2400" dirty="0">
              <a:solidFill>
                <a:schemeClr val="bg2"/>
              </a:solidFill>
              <a:latin typeface="Consolas" panose="020B0609020204030204" pitchFamily="49" charset="0"/>
              <a:cs typeface="Calibri" panose="020F0502020204030204" pitchFamily="34" charset="0"/>
            </a:endParaRPr>
          </a:p>
        </p:txBody>
      </p:sp>
    </p:spTree>
    <p:extLst>
      <p:ext uri="{BB962C8B-B14F-4D97-AF65-F5344CB8AC3E}">
        <p14:creationId xmlns:p14="http://schemas.microsoft.com/office/powerpoint/2010/main" val="75374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700C-5D69-45D0-8F51-FD14641A7BEE}"/>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Game </a:t>
            </a:r>
            <a:r>
              <a:rPr lang="sr-Latn-RS" dirty="0" err="1">
                <a:latin typeface="Calibri" panose="020F0502020204030204" pitchFamily="34" charset="0"/>
                <a:cs typeface="Calibri" panose="020F0502020204030204" pitchFamily="34" charset="0"/>
              </a:rPr>
              <a:t>Loop</a:t>
            </a:r>
            <a:endParaRPr lang="sr-Latn-R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2E93737-89FA-493E-985A-739C03F6B616}"/>
              </a:ext>
            </a:extLst>
          </p:cNvPr>
          <p:cNvSpPr>
            <a:spLocks noGrp="1"/>
          </p:cNvSpPr>
          <p:nvPr>
            <p:ph idx="1"/>
          </p:nvPr>
        </p:nvSpPr>
        <p:spPr/>
        <p:txBody>
          <a:bodyPr/>
          <a:lstStyle/>
          <a:p>
            <a:r>
              <a:rPr lang="sr-Latn-RS" dirty="0">
                <a:latin typeface="Calibri" panose="020F0502020204030204" pitchFamily="34" charset="0"/>
                <a:cs typeface="Calibri" panose="020F0502020204030204" pitchFamily="34" charset="0"/>
              </a:rPr>
              <a:t>Svaka igra ima niz operacije koje se dešavaju u krug u krug i tako menjaju svoje stanje i prikazuju ga igraču</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Tipičan game </a:t>
            </a:r>
            <a:r>
              <a:rPr lang="sr-Latn-RS" dirty="0" err="1">
                <a:latin typeface="Calibri" panose="020F0502020204030204" pitchFamily="34" charset="0"/>
                <a:cs typeface="Calibri" panose="020F0502020204030204" pitchFamily="34" charset="0"/>
              </a:rPr>
              <a:t>loop</a:t>
            </a:r>
            <a:r>
              <a:rPr lang="sr-Latn-RS" dirty="0">
                <a:latin typeface="Calibri" panose="020F0502020204030204" pitchFamily="34" charset="0"/>
                <a:cs typeface="Calibri" panose="020F0502020204030204" pitchFamily="34" charset="0"/>
              </a:rPr>
              <a:t> obrađuje sledeće sisteme:</a:t>
            </a:r>
          </a:p>
          <a:p>
            <a:pPr lvl="1"/>
            <a:r>
              <a:rPr lang="sr-Latn-RS" dirty="0">
                <a:latin typeface="Calibri" panose="020F0502020204030204" pitchFamily="34" charset="0"/>
                <a:cs typeface="Calibri" panose="020F0502020204030204" pitchFamily="34" charset="0"/>
              </a:rPr>
              <a:t>Input, AI, animacije, fizika, simulacija sveta, </a:t>
            </a:r>
            <a:r>
              <a:rPr lang="sr-Latn-RS" dirty="0" err="1">
                <a:latin typeface="Calibri" panose="020F0502020204030204" pitchFamily="34" charset="0"/>
                <a:cs typeface="Calibri" panose="020F0502020204030204" pitchFamily="34" charset="0"/>
              </a:rPr>
              <a:t>render</a:t>
            </a:r>
            <a:r>
              <a:rPr lang="sr-Latn-RS" dirty="0">
                <a:latin typeface="Calibri" panose="020F0502020204030204" pitchFamily="34" charset="0"/>
                <a:cs typeface="Calibri" panose="020F0502020204030204" pitchFamily="34" charset="0"/>
              </a:rPr>
              <a:t>, zvuk, umrežavanje…</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Svaka iteracija sme da traje najviše 33ms</a:t>
            </a:r>
          </a:p>
          <a:p>
            <a:pPr lvl="1"/>
            <a:r>
              <a:rPr lang="sr-Latn-RS" dirty="0">
                <a:latin typeface="Calibri" panose="020F0502020204030204" pitchFamily="34" charset="0"/>
                <a:cs typeface="Calibri" panose="020F0502020204030204" pitchFamily="34" charset="0"/>
              </a:rPr>
              <a:t>Neki sistemi se češće obrađuju, neki ređe</a:t>
            </a:r>
          </a:p>
        </p:txBody>
      </p:sp>
    </p:spTree>
    <p:extLst>
      <p:ext uri="{BB962C8B-B14F-4D97-AF65-F5344CB8AC3E}">
        <p14:creationId xmlns:p14="http://schemas.microsoft.com/office/powerpoint/2010/main" val="439771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28AD-D28C-4FF8-8344-25A1D485F459}"/>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Game </a:t>
            </a:r>
            <a:r>
              <a:rPr lang="sr-Latn-RS" dirty="0" err="1">
                <a:latin typeface="Calibri" panose="020F0502020204030204" pitchFamily="34" charset="0"/>
                <a:cs typeface="Calibri" panose="020F0502020204030204" pitchFamily="34" charset="0"/>
              </a:rPr>
              <a:t>Loop</a:t>
            </a:r>
            <a:endParaRPr lang="sr-Latn-RS" dirty="0"/>
          </a:p>
        </p:txBody>
      </p:sp>
      <p:pic>
        <p:nvPicPr>
          <p:cNvPr id="4" name="Content Placeholder 3">
            <a:extLst>
              <a:ext uri="{FF2B5EF4-FFF2-40B4-BE49-F238E27FC236}">
                <a16:creationId xmlns:a16="http://schemas.microsoft.com/office/drawing/2014/main" id="{CEDA61A4-4170-477F-A7E4-429F0D1CBB25}"/>
              </a:ext>
            </a:extLst>
          </p:cNvPr>
          <p:cNvPicPr>
            <a:picLocks noGrp="1" noChangeAspect="1"/>
          </p:cNvPicPr>
          <p:nvPr>
            <p:ph idx="1"/>
          </p:nvPr>
        </p:nvPicPr>
        <p:blipFill>
          <a:blip r:embed="rId3"/>
          <a:stretch>
            <a:fillRect/>
          </a:stretch>
        </p:blipFill>
        <p:spPr>
          <a:xfrm>
            <a:off x="4064128" y="1580050"/>
            <a:ext cx="4053096" cy="4633954"/>
          </a:xfrm>
          <a:prstGeom prst="rect">
            <a:avLst/>
          </a:prstGeom>
        </p:spPr>
      </p:pic>
      <p:sp>
        <p:nvSpPr>
          <p:cNvPr id="5" name="Rectangle 1">
            <a:extLst>
              <a:ext uri="{FF2B5EF4-FFF2-40B4-BE49-F238E27FC236}">
                <a16:creationId xmlns:a16="http://schemas.microsoft.com/office/drawing/2014/main" id="{9601F2E5-0F98-4694-B4F8-768817C3BD12}"/>
              </a:ext>
            </a:extLst>
          </p:cNvPr>
          <p:cNvSpPr>
            <a:spLocks noChangeArrowheads="1"/>
          </p:cNvSpPr>
          <p:nvPr/>
        </p:nvSpPr>
        <p:spPr bwMode="auto">
          <a:xfrm>
            <a:off x="7135808" y="6611779"/>
            <a:ext cx="505619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Mike McShaffry and David Graham. 2012. </a:t>
            </a:r>
            <a:r>
              <a:rPr kumimoji="0" lang="sr-Latn-RS" altLang="sr-Latn-RS" sz="1000" b="0" i="1" u="none" strike="noStrike" cap="none" normalizeH="0" baseline="0">
                <a:ln>
                  <a:noFill/>
                </a:ln>
                <a:solidFill>
                  <a:schemeClr val="tx1"/>
                </a:solidFill>
                <a:effectLst/>
                <a:latin typeface="Calibri" panose="020F0502020204030204" pitchFamily="34" charset="0"/>
                <a:cs typeface="Calibri" panose="020F0502020204030204" pitchFamily="34" charset="0"/>
              </a:rPr>
              <a:t>Game Coding Complete</a:t>
            </a:r>
            <a:r>
              <a:rPr kumimoji="0" lang="sr-Latn-RS" altLang="sr-Latn-R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 (4th. ed.). Delmar Learning.</a:t>
            </a:r>
            <a:endParaRPr kumimoji="0" lang="sr-Latn-RS" altLang="sr-Latn-R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244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28AD-D28C-4FF8-8344-25A1D485F459}"/>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Game </a:t>
            </a:r>
            <a:r>
              <a:rPr lang="sr-Latn-RS" dirty="0" err="1">
                <a:latin typeface="Calibri" panose="020F0502020204030204" pitchFamily="34" charset="0"/>
                <a:cs typeface="Calibri" panose="020F0502020204030204" pitchFamily="34" charset="0"/>
              </a:rPr>
              <a:t>Loop</a:t>
            </a:r>
            <a:endParaRPr lang="sr-Latn-RS" dirty="0"/>
          </a:p>
        </p:txBody>
      </p:sp>
      <p:sp>
        <p:nvSpPr>
          <p:cNvPr id="5" name="Rectangle 1">
            <a:extLst>
              <a:ext uri="{FF2B5EF4-FFF2-40B4-BE49-F238E27FC236}">
                <a16:creationId xmlns:a16="http://schemas.microsoft.com/office/drawing/2014/main" id="{9601F2E5-0F98-4694-B4F8-768817C3BD12}"/>
              </a:ext>
            </a:extLst>
          </p:cNvPr>
          <p:cNvSpPr>
            <a:spLocks noChangeArrowheads="1"/>
          </p:cNvSpPr>
          <p:nvPr/>
        </p:nvSpPr>
        <p:spPr bwMode="auto">
          <a:xfrm>
            <a:off x="7135808" y="6611779"/>
            <a:ext cx="505619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Mike McShaffry and David Graham. 2012. </a:t>
            </a:r>
            <a:r>
              <a:rPr kumimoji="0" lang="sr-Latn-RS" altLang="sr-Latn-RS" sz="1000" b="0" i="1" u="none" strike="noStrike" cap="none" normalizeH="0" baseline="0">
                <a:ln>
                  <a:noFill/>
                </a:ln>
                <a:solidFill>
                  <a:schemeClr val="tx1"/>
                </a:solidFill>
                <a:effectLst/>
                <a:latin typeface="Calibri" panose="020F0502020204030204" pitchFamily="34" charset="0"/>
                <a:cs typeface="Calibri" panose="020F0502020204030204" pitchFamily="34" charset="0"/>
              </a:rPr>
              <a:t>Game Coding Complete</a:t>
            </a:r>
            <a:r>
              <a:rPr kumimoji="0" lang="sr-Latn-RS" altLang="sr-Latn-R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 (4th. ed.). Delmar Learning.</a:t>
            </a:r>
            <a:endParaRPr kumimoji="0" lang="sr-Latn-RS" altLang="sr-Latn-R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9FDDB16-E8CF-433D-BEF9-B68E8099C736}"/>
              </a:ext>
            </a:extLst>
          </p:cNvPr>
          <p:cNvPicPr>
            <a:picLocks noChangeAspect="1"/>
          </p:cNvPicPr>
          <p:nvPr/>
        </p:nvPicPr>
        <p:blipFill>
          <a:blip r:embed="rId3"/>
          <a:stretch>
            <a:fillRect/>
          </a:stretch>
        </p:blipFill>
        <p:spPr>
          <a:xfrm>
            <a:off x="1056624" y="2005388"/>
            <a:ext cx="10078752" cy="4166811"/>
          </a:xfrm>
          <a:prstGeom prst="rect">
            <a:avLst/>
          </a:prstGeom>
        </p:spPr>
      </p:pic>
    </p:spTree>
    <p:extLst>
      <p:ext uri="{BB962C8B-B14F-4D97-AF65-F5344CB8AC3E}">
        <p14:creationId xmlns:p14="http://schemas.microsoft.com/office/powerpoint/2010/main" val="2842813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A0C0D9-3812-461F-8FE5-FF119A2A33AA}"/>
              </a:ext>
            </a:extLst>
          </p:cNvPr>
          <p:cNvSpPr>
            <a:spLocks noGrp="1"/>
          </p:cNvSpPr>
          <p:nvPr>
            <p:ph type="title"/>
          </p:nvPr>
        </p:nvSpPr>
        <p:spPr/>
        <p:txBody>
          <a:bodyPr>
            <a:normAutofit/>
          </a:bodyPr>
          <a:lstStyle/>
          <a:p>
            <a:r>
              <a:rPr lang="sr-Latn-RS" dirty="0">
                <a:latin typeface="Calibri" panose="020F0502020204030204" pitchFamily="34" charset="0"/>
                <a:cs typeface="Calibri" panose="020F0502020204030204" pitchFamily="34" charset="0"/>
              </a:rPr>
              <a:t>Game </a:t>
            </a:r>
            <a:r>
              <a:rPr lang="sr-Latn-RS" dirty="0" err="1">
                <a:latin typeface="Calibri" panose="020F0502020204030204" pitchFamily="34" charset="0"/>
                <a:cs typeface="Calibri" panose="020F0502020204030204" pitchFamily="34" charset="0"/>
              </a:rPr>
              <a:t>Loop</a:t>
            </a:r>
            <a:r>
              <a:rPr lang="sr-Latn-RS" dirty="0">
                <a:latin typeface="Calibri" panose="020F0502020204030204" pitchFamily="34" charset="0"/>
                <a:cs typeface="Calibri" panose="020F0502020204030204" pitchFamily="34" charset="0"/>
              </a:rPr>
              <a:t> + Operativni Sistem</a:t>
            </a:r>
          </a:p>
        </p:txBody>
      </p:sp>
      <p:sp>
        <p:nvSpPr>
          <p:cNvPr id="6" name="Content Placeholder 5">
            <a:extLst>
              <a:ext uri="{FF2B5EF4-FFF2-40B4-BE49-F238E27FC236}">
                <a16:creationId xmlns:a16="http://schemas.microsoft.com/office/drawing/2014/main" id="{5A2BFEEB-E808-4A2E-BA76-2843B8016222}"/>
              </a:ext>
            </a:extLst>
          </p:cNvPr>
          <p:cNvSpPr>
            <a:spLocks noGrp="1"/>
          </p:cNvSpPr>
          <p:nvPr>
            <p:ph idx="1"/>
          </p:nvPr>
        </p:nvSpPr>
        <p:spPr>
          <a:xfrm>
            <a:off x="913795" y="1732448"/>
            <a:ext cx="10353762" cy="4963915"/>
          </a:xfrm>
        </p:spPr>
        <p:txBody>
          <a:bodyPr>
            <a:normAutofit fontScale="92500" lnSpcReduction="20000"/>
          </a:bodyPr>
          <a:lstStyle/>
          <a:p>
            <a:r>
              <a:rPr lang="sr-Latn-RS" dirty="0">
                <a:latin typeface="Calibri" panose="020F0502020204030204" pitchFamily="34" charset="0"/>
                <a:cs typeface="Calibri" panose="020F0502020204030204" pitchFamily="34" charset="0"/>
              </a:rPr>
              <a:t>Windows podržava multitasking – moramo da naučimo da se slažemo sa </a:t>
            </a:r>
            <a:r>
              <a:rPr lang="sr-Latn-RS" dirty="0" err="1">
                <a:latin typeface="Calibri" panose="020F0502020204030204" pitchFamily="34" charset="0"/>
                <a:cs typeface="Calibri" panose="020F0502020204030204" pitchFamily="34" charset="0"/>
              </a:rPr>
              <a:t>Windowsom</a:t>
            </a:r>
            <a:r>
              <a:rPr lang="sr-Latn-RS" dirty="0">
                <a:latin typeface="Calibri" panose="020F0502020204030204" pitchFamily="34" charset="0"/>
                <a:cs typeface="Calibri" panose="020F0502020204030204" pitchFamily="34" charset="0"/>
              </a:rPr>
              <a:t> i ostalim aplikacijama koje se izvršavaju u isto vreme kad i naša</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Windows aplikacije su </a:t>
            </a:r>
            <a:r>
              <a:rPr lang="sr-Latn-RS" dirty="0" err="1">
                <a:latin typeface="Calibri" panose="020F0502020204030204" pitchFamily="34" charset="0"/>
                <a:cs typeface="Calibri" panose="020F0502020204030204" pitchFamily="34" charset="0"/>
              </a:rPr>
              <a:t>event-driven</a:t>
            </a:r>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Operativni sistem komunicira sa aplikacijom porukama na koje aplikacija </a:t>
            </a:r>
            <a:r>
              <a:rPr lang="sr-Latn-RS" b="1" dirty="0">
                <a:latin typeface="Calibri" panose="020F0502020204030204" pitchFamily="34" charset="0"/>
                <a:cs typeface="Calibri" panose="020F0502020204030204" pitchFamily="34" charset="0"/>
              </a:rPr>
              <a:t>mora</a:t>
            </a:r>
            <a:r>
              <a:rPr lang="sr-Latn-RS" dirty="0">
                <a:latin typeface="Calibri" panose="020F0502020204030204" pitchFamily="34" charset="0"/>
                <a:cs typeface="Calibri" panose="020F0502020204030204" pitchFamily="34" charset="0"/>
              </a:rPr>
              <a:t> da reaguje</a:t>
            </a:r>
          </a:p>
          <a:p>
            <a:endParaRPr lang="sr-Latn-RS" dirty="0">
              <a:latin typeface="Calibri" panose="020F0502020204030204" pitchFamily="34" charset="0"/>
              <a:cs typeface="Calibri" panose="020F0502020204030204" pitchFamily="34" charset="0"/>
            </a:endParaRPr>
          </a:p>
          <a:p>
            <a:r>
              <a:rPr lang="sr-Latn-RS" dirty="0" err="1">
                <a:latin typeface="Calibri" panose="020F0502020204030204" pitchFamily="34" charset="0"/>
                <a:cs typeface="Calibri" panose="020F0502020204030204" pitchFamily="34" charset="0"/>
              </a:rPr>
              <a:t>Window</a:t>
            </a:r>
            <a:r>
              <a:rPr lang="sr-Latn-RS" dirty="0">
                <a:latin typeface="Calibri" panose="020F0502020204030204" pitchFamily="34" charset="0"/>
                <a:cs typeface="Calibri" panose="020F0502020204030204" pitchFamily="34" charset="0"/>
              </a:rPr>
              <a:t> procedure - svaki prozor ima posebnu funkciju koja obrađuje ove poruke</a:t>
            </a:r>
          </a:p>
          <a:p>
            <a:pPr lvl="1"/>
            <a:r>
              <a:rPr lang="sr-Latn-RS" dirty="0">
                <a:latin typeface="Calibri" panose="020F0502020204030204" pitchFamily="34" charset="0"/>
                <a:cs typeface="Calibri" panose="020F0502020204030204" pitchFamily="34" charset="0"/>
              </a:rPr>
              <a:t>Nama SDL daje </a:t>
            </a:r>
            <a:r>
              <a:rPr lang="sr-Latn-RS" dirty="0" err="1">
                <a:latin typeface="Calibri" panose="020F0502020204030204" pitchFamily="34" charset="0"/>
                <a:cs typeface="Calibri" panose="020F0502020204030204" pitchFamily="34" charset="0"/>
              </a:rPr>
              <a:t>wrapper</a:t>
            </a:r>
            <a:r>
              <a:rPr lang="sr-Latn-RS" dirty="0">
                <a:latin typeface="Calibri" panose="020F0502020204030204" pitchFamily="34" charset="0"/>
                <a:cs typeface="Calibri" panose="020F0502020204030204" pitchFamily="34" charset="0"/>
              </a:rPr>
              <a:t> za to</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Tipovi poruka:</a:t>
            </a:r>
          </a:p>
          <a:p>
            <a:pPr lvl="1"/>
            <a:r>
              <a:rPr lang="sr-Latn-RS" dirty="0">
                <a:latin typeface="Calibri" panose="020F0502020204030204" pitchFamily="34" charset="0"/>
                <a:cs typeface="Calibri" panose="020F0502020204030204" pitchFamily="34" charset="0"/>
              </a:rPr>
              <a:t>Stvaranje prozora, pomeranje miša, pritisak dugmeta na tastaturi, pomeranje prozora, menjanje veličine prozora, ulazak miša u prozor, izlazak miša iz prozora, </a:t>
            </a:r>
            <a:r>
              <a:rPr lang="sr-Latn-RS" dirty="0" err="1">
                <a:latin typeface="Calibri" panose="020F0502020204030204" pitchFamily="34" charset="0"/>
                <a:cs typeface="Calibri" panose="020F0502020204030204" pitchFamily="34" charset="0"/>
              </a:rPr>
              <a:t>cut</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copy</a:t>
            </a:r>
            <a:r>
              <a:rPr lang="sr-Latn-RS" dirty="0">
                <a:latin typeface="Calibri" panose="020F0502020204030204" pitchFamily="34" charset="0"/>
                <a:cs typeface="Calibri" panose="020F0502020204030204" pitchFamily="34" charset="0"/>
              </a:rPr>
              <a:t>, paste, dobijanje i gubljenje fokusa…</a:t>
            </a:r>
          </a:p>
          <a:p>
            <a:pPr lvl="1"/>
            <a:r>
              <a:rPr lang="sr-Latn-RS" dirty="0">
                <a:latin typeface="Calibri" panose="020F0502020204030204" pitchFamily="34" charset="0"/>
                <a:cs typeface="Calibri" panose="020F0502020204030204" pitchFamily="34" charset="0"/>
                <a:hlinkClick r:id="rId3"/>
              </a:rPr>
              <a:t>Lista svih poruka</a:t>
            </a:r>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550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A0C0D9-3812-461F-8FE5-FF119A2A33AA}"/>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latin typeface="Calibri" panose="020F0502020204030204" pitchFamily="34" charset="0"/>
                <a:cs typeface="Calibri" panose="020F0502020204030204" pitchFamily="34" charset="0"/>
              </a:rPr>
              <a:t>Windows Message Loop</a:t>
            </a:r>
            <a:br>
              <a:rPr lang="en-US" sz="4200" dirty="0">
                <a:latin typeface="Calibri" panose="020F0502020204030204" pitchFamily="34" charset="0"/>
                <a:cs typeface="Calibri" panose="020F0502020204030204" pitchFamily="34" charset="0"/>
              </a:rPr>
            </a:br>
            <a:endParaRPr lang="en-US" sz="42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5A2BFEEB-E808-4A2E-BA76-2843B8016222}"/>
              </a:ext>
            </a:extLst>
          </p:cNvPr>
          <p:cNvSpPr>
            <a:spLocks noGrp="1"/>
          </p:cNvSpPr>
          <p:nvPr>
            <p:ph idx="1"/>
          </p:nvPr>
        </p:nvSpPr>
        <p:spPr>
          <a:xfrm>
            <a:off x="861790" y="4334933"/>
            <a:ext cx="3382832" cy="1185333"/>
          </a:xfrm>
        </p:spPr>
        <p:txBody>
          <a:bodyPr vert="horz" lIns="91440" tIns="45720" rIns="91440" bIns="45720" rtlCol="0" anchor="t">
            <a:normAutofit/>
          </a:bodyPr>
          <a:lstStyle/>
          <a:p>
            <a:pPr marL="0" indent="0">
              <a:buNone/>
            </a:pPr>
            <a:r>
              <a:rPr lang="en-US">
                <a:solidFill>
                  <a:schemeClr val="tx1"/>
                </a:solidFill>
                <a:latin typeface="Calibri" panose="020F0502020204030204" pitchFamily="34" charset="0"/>
                <a:cs typeface="Calibri" panose="020F0502020204030204" pitchFamily="34" charset="0"/>
              </a:rPr>
              <a:t>Ukoliko aplikacija ne reaguje na poruke</a:t>
            </a:r>
          </a:p>
        </p:txBody>
      </p:sp>
      <p:pic>
        <p:nvPicPr>
          <p:cNvPr id="21" name="Picture 1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20" name="Picture 1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2" name="Picture 1">
            <a:extLst>
              <a:ext uri="{FF2B5EF4-FFF2-40B4-BE49-F238E27FC236}">
                <a16:creationId xmlns:a16="http://schemas.microsoft.com/office/drawing/2014/main" id="{4C3F55B0-F3A5-4538-925D-72AE1F043CD5}"/>
              </a:ext>
            </a:extLst>
          </p:cNvPr>
          <p:cNvPicPr>
            <a:picLocks noChangeAspect="1"/>
          </p:cNvPicPr>
          <p:nvPr/>
        </p:nvPicPr>
        <p:blipFill rotWithShape="1">
          <a:blip r:embed="rId5"/>
          <a:srcRect l="8012" r="5160" b="2"/>
          <a:stretch/>
        </p:blipFill>
        <p:spPr>
          <a:xfrm>
            <a:off x="4654297" y="10"/>
            <a:ext cx="7537704" cy="6857990"/>
          </a:xfrm>
          <a:prstGeom prst="rect">
            <a:avLst/>
          </a:prstGeom>
        </p:spPr>
      </p:pic>
    </p:spTree>
    <p:extLst>
      <p:ext uri="{BB962C8B-B14F-4D97-AF65-F5344CB8AC3E}">
        <p14:creationId xmlns:p14="http://schemas.microsoft.com/office/powerpoint/2010/main" val="97955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050A-A631-4AF0-A6BE-DD257D8D1A99}"/>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Windows </a:t>
            </a:r>
            <a:r>
              <a:rPr lang="sr-Latn-RS" dirty="0" err="1">
                <a:latin typeface="Calibri" panose="020F0502020204030204" pitchFamily="34" charset="0"/>
                <a:cs typeface="Calibri" panose="020F0502020204030204" pitchFamily="34" charset="0"/>
              </a:rPr>
              <a:t>Message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endParaRPr lang="sr-Latn-R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6363473-F203-44FE-BB0C-9C368BD4D95B}"/>
              </a:ext>
            </a:extLst>
          </p:cNvPr>
          <p:cNvSpPr>
            <a:spLocks noGrp="1"/>
          </p:cNvSpPr>
          <p:nvPr>
            <p:ph idx="1"/>
          </p:nvPr>
        </p:nvSpPr>
        <p:spPr/>
        <p:txBody>
          <a:bodyPr/>
          <a:lstStyle/>
          <a:p>
            <a:r>
              <a:rPr lang="sr-Latn-RS" dirty="0">
                <a:latin typeface="Calibri" panose="020F0502020204030204" pitchFamily="34" charset="0"/>
                <a:cs typeface="Calibri" panose="020F0502020204030204" pitchFamily="34" charset="0"/>
                <a:hlinkClick r:id="rId3"/>
              </a:rPr>
              <a:t>Windows dokumentacija</a:t>
            </a:r>
            <a:r>
              <a:rPr lang="sr-Latn-RS" dirty="0">
                <a:latin typeface="Calibri" panose="020F0502020204030204" pitchFamily="34" charset="0"/>
                <a:cs typeface="Calibri" panose="020F0502020204030204" pitchFamily="34" charset="0"/>
              </a:rPr>
              <a:t> nam pomaže da napišemo kod za </a:t>
            </a:r>
            <a:r>
              <a:rPr lang="sr-Latn-RS" dirty="0" err="1">
                <a:latin typeface="Calibri" panose="020F0502020204030204" pitchFamily="34" charset="0"/>
                <a:cs typeface="Calibri" panose="020F0502020204030204" pitchFamily="34" charset="0"/>
              </a:rPr>
              <a:t>Message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endParaRPr lang="sr-Latn-RS"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C744FA3-BA5B-4E45-B181-5706C4237347}"/>
              </a:ext>
            </a:extLst>
          </p:cNvPr>
          <p:cNvSpPr/>
          <p:nvPr/>
        </p:nvSpPr>
        <p:spPr>
          <a:xfrm>
            <a:off x="368043" y="2515098"/>
            <a:ext cx="7177260" cy="2585323"/>
          </a:xfrm>
          <a:prstGeom prst="rect">
            <a:avLst/>
          </a:prstGeom>
        </p:spPr>
        <p:txBody>
          <a:bodyPr wrap="square">
            <a:spAutoFit/>
          </a:bodyPr>
          <a:lstStyle/>
          <a:p>
            <a:r>
              <a:rPr lang="en-US" dirty="0">
                <a:solidFill>
                  <a:schemeClr val="accent5">
                    <a:lumMod val="75000"/>
                  </a:schemeClr>
                </a:solidFill>
                <a:latin typeface="Consolas" panose="020B0609020204030204" pitchFamily="49" charset="0"/>
              </a:rPr>
              <a:t>// WARNING: Don't actually write your loop this way.</a:t>
            </a:r>
          </a:p>
          <a:p>
            <a:endParaRPr lang="sr-Latn-RS" dirty="0">
              <a:solidFill>
                <a:srgbClr val="E3E3E3"/>
              </a:solidFill>
              <a:latin typeface="SFMono-Regular"/>
            </a:endParaRPr>
          </a:p>
          <a:p>
            <a:r>
              <a:rPr lang="sr-Latn-RS" dirty="0">
                <a:solidFill>
                  <a:srgbClr val="E3E3E3"/>
                </a:solidFill>
                <a:latin typeface="SFMono-Regular"/>
              </a:rPr>
              <a:t>MSG </a:t>
            </a:r>
            <a:r>
              <a:rPr lang="sr-Latn-RS" dirty="0" err="1">
                <a:solidFill>
                  <a:srgbClr val="E3E3E3"/>
                </a:solidFill>
                <a:latin typeface="SFMono-Regular"/>
              </a:rPr>
              <a:t>msg</a:t>
            </a:r>
            <a:r>
              <a:rPr lang="sr-Latn-RS" dirty="0">
                <a:solidFill>
                  <a:srgbClr val="E3E3E3"/>
                </a:solidFill>
                <a:latin typeface="SFMono-Regular"/>
              </a:rPr>
              <a:t> = { }; </a:t>
            </a:r>
            <a:br>
              <a:rPr lang="sr-Latn-RS" dirty="0"/>
            </a:br>
            <a:r>
              <a:rPr lang="en-US" dirty="0">
                <a:latin typeface="Consolas" panose="020B0609020204030204" pitchFamily="49" charset="0"/>
              </a:rPr>
              <a:t>while (1)      </a:t>
            </a:r>
          </a:p>
          <a:p>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GetMessage</a:t>
            </a:r>
            <a:r>
              <a:rPr lang="en-US" dirty="0">
                <a:latin typeface="Consolas" panose="020B0609020204030204" pitchFamily="49" charset="0"/>
              </a:rPr>
              <a:t>(&amp;msg, NULL, 0,  0);</a:t>
            </a:r>
          </a:p>
          <a:p>
            <a:r>
              <a:rPr lang="en-US" dirty="0">
                <a:latin typeface="Consolas" panose="020B0609020204030204" pitchFamily="49" charset="0"/>
              </a:rPr>
              <a:t>    </a:t>
            </a:r>
            <a:r>
              <a:rPr lang="en-US" dirty="0" err="1">
                <a:latin typeface="Consolas" panose="020B0609020204030204" pitchFamily="49" charset="0"/>
              </a:rPr>
              <a:t>TranslateMessage</a:t>
            </a:r>
            <a:r>
              <a:rPr lang="en-US" dirty="0">
                <a:latin typeface="Consolas" panose="020B0609020204030204" pitchFamily="49" charset="0"/>
              </a:rPr>
              <a:t>(&amp;msg); </a:t>
            </a:r>
          </a:p>
          <a:p>
            <a:r>
              <a:rPr lang="en-US" dirty="0">
                <a:latin typeface="Consolas" panose="020B0609020204030204" pitchFamily="49" charset="0"/>
              </a:rPr>
              <a:t>    </a:t>
            </a:r>
            <a:r>
              <a:rPr lang="en-US" dirty="0" err="1">
                <a:latin typeface="Consolas" panose="020B0609020204030204" pitchFamily="49" charset="0"/>
              </a:rPr>
              <a:t>DispatchMessage</a:t>
            </a:r>
            <a:r>
              <a:rPr lang="en-US" dirty="0">
                <a:latin typeface="Consolas" panose="020B0609020204030204" pitchFamily="49" charset="0"/>
              </a:rPr>
              <a:t>(&amp;msg);</a:t>
            </a:r>
          </a:p>
          <a:p>
            <a:r>
              <a:rPr lang="en-US" dirty="0">
                <a:latin typeface="Consolas" panose="020B0609020204030204" pitchFamily="49" charset="0"/>
              </a:rPr>
              <a:t>}</a:t>
            </a:r>
            <a:endParaRPr lang="sr-Latn-RS" dirty="0">
              <a:latin typeface="Consolas" panose="020B0609020204030204" pitchFamily="49" charset="0"/>
            </a:endParaRPr>
          </a:p>
        </p:txBody>
      </p:sp>
      <p:sp>
        <p:nvSpPr>
          <p:cNvPr id="8" name="Rectangle 7">
            <a:extLst>
              <a:ext uri="{FF2B5EF4-FFF2-40B4-BE49-F238E27FC236}">
                <a16:creationId xmlns:a16="http://schemas.microsoft.com/office/drawing/2014/main" id="{6E25A629-0CC0-45D6-AB71-6918CD3F648A}"/>
              </a:ext>
            </a:extLst>
          </p:cNvPr>
          <p:cNvSpPr/>
          <p:nvPr/>
        </p:nvSpPr>
        <p:spPr>
          <a:xfrm>
            <a:off x="5329382" y="3946259"/>
            <a:ext cx="6483927" cy="430887"/>
          </a:xfrm>
          <a:prstGeom prst="rect">
            <a:avLst/>
          </a:prstGeom>
        </p:spPr>
        <p:txBody>
          <a:bodyPr wrap="square">
            <a:spAutoFit/>
          </a:bodyPr>
          <a:lstStyle/>
          <a:p>
            <a:r>
              <a:rPr lang="en-US" sz="1100" dirty="0">
                <a:solidFill>
                  <a:schemeClr val="bg2">
                    <a:lumMod val="50000"/>
                    <a:lumOff val="50000"/>
                  </a:schemeClr>
                </a:solidFill>
                <a:latin typeface="Calibri" panose="020F0502020204030204" pitchFamily="34" charset="0"/>
                <a:cs typeface="Calibri" panose="020F0502020204030204" pitchFamily="34" charset="0"/>
              </a:rPr>
              <a:t>This function removes the first message from the head of the queue. If the queue is empty, the function blocks until another message is queued.</a:t>
            </a:r>
            <a:endParaRPr lang="sr-Latn-RS" sz="1100" dirty="0">
              <a:solidFill>
                <a:schemeClr val="bg2">
                  <a:lumMod val="50000"/>
                  <a:lumOff val="50000"/>
                </a:schemeClr>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AC1BD8FA-DFC0-4D3F-861A-9EEC0376B6D2}"/>
              </a:ext>
            </a:extLst>
          </p:cNvPr>
          <p:cNvSpPr/>
          <p:nvPr/>
        </p:nvSpPr>
        <p:spPr>
          <a:xfrm>
            <a:off x="5329382" y="4377146"/>
            <a:ext cx="6096000" cy="600164"/>
          </a:xfrm>
          <a:prstGeom prst="rect">
            <a:avLst/>
          </a:prstGeom>
        </p:spPr>
        <p:txBody>
          <a:bodyPr wrap="square">
            <a:spAutoFit/>
          </a:bodyPr>
          <a:lstStyle/>
          <a:p>
            <a:r>
              <a:rPr lang="en-US" sz="1100" dirty="0">
                <a:solidFill>
                  <a:schemeClr val="bg2">
                    <a:lumMod val="50000"/>
                    <a:lumOff val="50000"/>
                  </a:schemeClr>
                </a:solidFill>
                <a:latin typeface="Calibri" panose="020F0502020204030204" pitchFamily="34" charset="0"/>
                <a:cs typeface="Calibri" panose="020F0502020204030204" pitchFamily="34" charset="0"/>
              </a:rPr>
              <a:t>The </a:t>
            </a:r>
            <a:r>
              <a:rPr lang="en-US" sz="1100" dirty="0" err="1">
                <a:solidFill>
                  <a:schemeClr val="bg2">
                    <a:lumMod val="50000"/>
                    <a:lumOff val="50000"/>
                  </a:schemeClr>
                </a:solidFill>
                <a:latin typeface="Calibri" panose="020F0502020204030204" pitchFamily="34" charset="0"/>
                <a:cs typeface="Calibri" panose="020F0502020204030204" pitchFamily="34" charset="0"/>
              </a:rPr>
              <a:t>TranslateMessage</a:t>
            </a:r>
            <a:r>
              <a:rPr lang="en-US" sz="1100" dirty="0">
                <a:solidFill>
                  <a:schemeClr val="bg2">
                    <a:lumMod val="50000"/>
                    <a:lumOff val="50000"/>
                  </a:schemeClr>
                </a:solidFill>
                <a:latin typeface="Calibri" panose="020F0502020204030204" pitchFamily="34" charset="0"/>
                <a:cs typeface="Calibri" panose="020F0502020204030204" pitchFamily="34" charset="0"/>
              </a:rPr>
              <a:t> function is related to keyboard input. It translates keystrokes (key down, key up) into characters. You do not really have to know how this function works; just remember to call it before </a:t>
            </a:r>
            <a:r>
              <a:rPr lang="en-US" sz="1100" dirty="0" err="1">
                <a:solidFill>
                  <a:schemeClr val="bg2">
                    <a:lumMod val="50000"/>
                    <a:lumOff val="50000"/>
                  </a:schemeClr>
                </a:solidFill>
                <a:latin typeface="Calibri" panose="020F0502020204030204" pitchFamily="34" charset="0"/>
                <a:cs typeface="Calibri" panose="020F0502020204030204" pitchFamily="34" charset="0"/>
              </a:rPr>
              <a:t>DispatchMessage</a:t>
            </a:r>
            <a:r>
              <a:rPr lang="en-US" sz="1100" dirty="0">
                <a:solidFill>
                  <a:schemeClr val="bg2">
                    <a:lumMod val="50000"/>
                    <a:lumOff val="50000"/>
                  </a:schemeClr>
                </a:solidFill>
                <a:latin typeface="Calibri" panose="020F0502020204030204" pitchFamily="34" charset="0"/>
                <a:cs typeface="Calibri" panose="020F0502020204030204" pitchFamily="34" charset="0"/>
              </a:rPr>
              <a:t>.</a:t>
            </a:r>
            <a:endParaRPr lang="sr-Latn-RS" sz="1100" dirty="0">
              <a:solidFill>
                <a:schemeClr val="bg2">
                  <a:lumMod val="50000"/>
                  <a:lumOff val="50000"/>
                </a:schemeClr>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C15B22F1-56B8-4837-89FE-E5C16BB79AC1}"/>
              </a:ext>
            </a:extLst>
          </p:cNvPr>
          <p:cNvSpPr/>
          <p:nvPr/>
        </p:nvSpPr>
        <p:spPr>
          <a:xfrm>
            <a:off x="5329382" y="4977310"/>
            <a:ext cx="6096000" cy="769441"/>
          </a:xfrm>
          <a:prstGeom prst="rect">
            <a:avLst/>
          </a:prstGeom>
        </p:spPr>
        <p:txBody>
          <a:bodyPr wrap="square">
            <a:spAutoFit/>
          </a:bodyPr>
          <a:lstStyle/>
          <a:p>
            <a:r>
              <a:rPr lang="en-US" sz="1100" dirty="0">
                <a:solidFill>
                  <a:schemeClr val="bg2">
                    <a:lumMod val="50000"/>
                    <a:lumOff val="50000"/>
                  </a:schemeClr>
                </a:solidFill>
                <a:latin typeface="Calibri" panose="020F0502020204030204" pitchFamily="34" charset="0"/>
                <a:cs typeface="Calibri" panose="020F0502020204030204" pitchFamily="34" charset="0"/>
              </a:rPr>
              <a:t>The </a:t>
            </a:r>
            <a:r>
              <a:rPr lang="en-US" sz="1100" dirty="0" err="1">
                <a:solidFill>
                  <a:schemeClr val="bg2">
                    <a:lumMod val="50000"/>
                    <a:lumOff val="50000"/>
                  </a:schemeClr>
                </a:solidFill>
                <a:latin typeface="Calibri" panose="020F0502020204030204" pitchFamily="34" charset="0"/>
                <a:cs typeface="Calibri" panose="020F0502020204030204" pitchFamily="34" charset="0"/>
              </a:rPr>
              <a:t>DispatchMessage</a:t>
            </a:r>
            <a:r>
              <a:rPr lang="en-US" sz="1100" dirty="0">
                <a:solidFill>
                  <a:schemeClr val="bg2">
                    <a:lumMod val="50000"/>
                    <a:lumOff val="50000"/>
                  </a:schemeClr>
                </a:solidFill>
                <a:latin typeface="Calibri" panose="020F0502020204030204" pitchFamily="34" charset="0"/>
                <a:cs typeface="Calibri" panose="020F0502020204030204" pitchFamily="34" charset="0"/>
              </a:rPr>
              <a:t> function tells the operating system to call the window procedure of the window that is the target of the message. In other words, the operating system looks up the window handle in its table of windows, finds the function pointer associated with the window, and invokes the function.</a:t>
            </a:r>
          </a:p>
          <a:p>
            <a:endParaRPr lang="en-US" sz="1100" dirty="0">
              <a:solidFill>
                <a:schemeClr val="bg2">
                  <a:lumMod val="50000"/>
                  <a:lumOff val="50000"/>
                </a:schemeClr>
              </a:solidFill>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FEC61F62-17BE-4A06-B156-7D13133702AF}"/>
              </a:ext>
            </a:extLst>
          </p:cNvPr>
          <p:cNvCxnSpPr>
            <a:cxnSpLocks/>
          </p:cNvCxnSpPr>
          <p:nvPr/>
        </p:nvCxnSpPr>
        <p:spPr>
          <a:xfrm>
            <a:off x="3956673" y="4341242"/>
            <a:ext cx="1372709" cy="335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27AA2A6-B2D8-4F27-8E22-BD5E1155D1C6}"/>
              </a:ext>
            </a:extLst>
          </p:cNvPr>
          <p:cNvCxnSpPr>
            <a:cxnSpLocks/>
          </p:cNvCxnSpPr>
          <p:nvPr/>
        </p:nvCxnSpPr>
        <p:spPr>
          <a:xfrm>
            <a:off x="4784436" y="4047565"/>
            <a:ext cx="544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77C10A1-76B7-4FD0-8B48-3C618970E662}"/>
              </a:ext>
            </a:extLst>
          </p:cNvPr>
          <p:cNvCxnSpPr>
            <a:cxnSpLocks/>
          </p:cNvCxnSpPr>
          <p:nvPr/>
        </p:nvCxnSpPr>
        <p:spPr>
          <a:xfrm>
            <a:off x="3796145" y="4706726"/>
            <a:ext cx="1533237" cy="393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75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050A-A631-4AF0-A6BE-DD257D8D1A99}"/>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Windows </a:t>
            </a:r>
            <a:r>
              <a:rPr lang="sr-Latn-RS" dirty="0" err="1">
                <a:latin typeface="Calibri" panose="020F0502020204030204" pitchFamily="34" charset="0"/>
                <a:cs typeface="Calibri" panose="020F0502020204030204" pitchFamily="34" charset="0"/>
              </a:rPr>
              <a:t>Message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endParaRPr lang="sr-Latn-R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6363473-F203-44FE-BB0C-9C368BD4D95B}"/>
              </a:ext>
            </a:extLst>
          </p:cNvPr>
          <p:cNvSpPr>
            <a:spLocks noGrp="1"/>
          </p:cNvSpPr>
          <p:nvPr>
            <p:ph idx="1"/>
          </p:nvPr>
        </p:nvSpPr>
        <p:spPr/>
        <p:txBody>
          <a:bodyPr/>
          <a:lstStyle/>
          <a:p>
            <a:r>
              <a:rPr lang="sr-Latn-RS" dirty="0">
                <a:latin typeface="Calibri" panose="020F0502020204030204" pitchFamily="34" charset="0"/>
                <a:cs typeface="Calibri" panose="020F0502020204030204" pitchFamily="34" charset="0"/>
                <a:hlinkClick r:id="rId3"/>
              </a:rPr>
              <a:t>Windows dokumentacija</a:t>
            </a:r>
            <a:r>
              <a:rPr lang="sr-Latn-RS" dirty="0">
                <a:latin typeface="Calibri" panose="020F0502020204030204" pitchFamily="34" charset="0"/>
                <a:cs typeface="Calibri" panose="020F0502020204030204" pitchFamily="34" charset="0"/>
              </a:rPr>
              <a:t> nam pomaže da napišemo kod za </a:t>
            </a:r>
            <a:r>
              <a:rPr lang="sr-Latn-RS" dirty="0" err="1">
                <a:latin typeface="Calibri" panose="020F0502020204030204" pitchFamily="34" charset="0"/>
                <a:cs typeface="Calibri" panose="020F0502020204030204" pitchFamily="34" charset="0"/>
              </a:rPr>
              <a:t>Message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endParaRPr lang="sr-Latn-RS"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C744FA3-BA5B-4E45-B181-5706C4237347}"/>
              </a:ext>
            </a:extLst>
          </p:cNvPr>
          <p:cNvSpPr/>
          <p:nvPr/>
        </p:nvSpPr>
        <p:spPr>
          <a:xfrm>
            <a:off x="554182" y="3394364"/>
            <a:ext cx="7177260" cy="1754326"/>
          </a:xfrm>
          <a:prstGeom prst="rect">
            <a:avLst/>
          </a:prstGeom>
        </p:spPr>
        <p:txBody>
          <a:bodyPr wrap="square">
            <a:spAutoFit/>
          </a:bodyPr>
          <a:lstStyle/>
          <a:p>
            <a:r>
              <a:rPr lang="en-US" dirty="0">
                <a:latin typeface="Consolas" panose="020B0609020204030204" pitchFamily="49" charset="0"/>
              </a:rPr>
              <a:t>MSG </a:t>
            </a:r>
            <a:r>
              <a:rPr lang="en-US" dirty="0" err="1">
                <a:latin typeface="Consolas" panose="020B0609020204030204" pitchFamily="49" charset="0"/>
              </a:rPr>
              <a:t>msg</a:t>
            </a:r>
            <a:r>
              <a:rPr lang="en-US" dirty="0">
                <a:latin typeface="Consolas" panose="020B0609020204030204" pitchFamily="49" charset="0"/>
              </a:rPr>
              <a:t> = { };</a:t>
            </a:r>
          </a:p>
          <a:p>
            <a:r>
              <a:rPr lang="en-US" dirty="0">
                <a:latin typeface="Consolas" panose="020B0609020204030204" pitchFamily="49" charset="0"/>
              </a:rPr>
              <a:t>while (</a:t>
            </a:r>
            <a:r>
              <a:rPr lang="en-US" dirty="0" err="1">
                <a:latin typeface="Consolas" panose="020B0609020204030204" pitchFamily="49" charset="0"/>
              </a:rPr>
              <a:t>PeekMessage</a:t>
            </a:r>
            <a:r>
              <a:rPr lang="en-US" dirty="0">
                <a:latin typeface="Consolas" panose="020B0609020204030204" pitchFamily="49" charset="0"/>
              </a:rPr>
              <a:t>(&amp;msg, </a:t>
            </a:r>
            <a:r>
              <a:rPr lang="en-US" dirty="0" err="1">
                <a:latin typeface="Consolas" panose="020B0609020204030204" pitchFamily="49" charset="0"/>
              </a:rPr>
              <a:t>hwnd</a:t>
            </a:r>
            <a:r>
              <a:rPr lang="en-US" dirty="0">
                <a:latin typeface="Consolas" panose="020B0609020204030204" pitchFamily="49" charset="0"/>
              </a:rPr>
              <a:t>,  0, 0, PM_REMOVE)</a:t>
            </a:r>
            <a:r>
              <a:rPr lang="sr-Latn-RS" dirty="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TranslateMessage</a:t>
            </a:r>
            <a:r>
              <a:rPr lang="en-US" dirty="0">
                <a:latin typeface="Consolas" panose="020B0609020204030204" pitchFamily="49" charset="0"/>
              </a:rPr>
              <a:t>(&amp;msg);</a:t>
            </a:r>
          </a:p>
          <a:p>
            <a:r>
              <a:rPr lang="en-US" dirty="0">
                <a:latin typeface="Consolas" panose="020B0609020204030204" pitchFamily="49" charset="0"/>
              </a:rPr>
              <a:t>    </a:t>
            </a:r>
            <a:r>
              <a:rPr lang="en-US" dirty="0" err="1">
                <a:latin typeface="Consolas" panose="020B0609020204030204" pitchFamily="49" charset="0"/>
              </a:rPr>
              <a:t>DispatchMessage</a:t>
            </a:r>
            <a:r>
              <a:rPr lang="en-US" dirty="0">
                <a:latin typeface="Consolas" panose="020B0609020204030204" pitchFamily="49" charset="0"/>
              </a:rPr>
              <a:t>(&amp;msg);</a:t>
            </a:r>
          </a:p>
          <a:p>
            <a:r>
              <a:rPr lang="en-US" dirty="0">
                <a:latin typeface="Consolas" panose="020B0609020204030204" pitchFamily="49" charset="0"/>
              </a:rPr>
              <a:t>}</a:t>
            </a:r>
            <a:endParaRPr lang="sr-Latn-RS" dirty="0">
              <a:latin typeface="Consolas" panose="020B0609020204030204" pitchFamily="49" charset="0"/>
            </a:endParaRPr>
          </a:p>
        </p:txBody>
      </p:sp>
      <p:sp>
        <p:nvSpPr>
          <p:cNvPr id="8" name="Rectangle 7">
            <a:extLst>
              <a:ext uri="{FF2B5EF4-FFF2-40B4-BE49-F238E27FC236}">
                <a16:creationId xmlns:a16="http://schemas.microsoft.com/office/drawing/2014/main" id="{6E25A629-0CC0-45D6-AB71-6918CD3F648A}"/>
              </a:ext>
            </a:extLst>
          </p:cNvPr>
          <p:cNvSpPr/>
          <p:nvPr/>
        </p:nvSpPr>
        <p:spPr>
          <a:xfrm>
            <a:off x="8266546" y="3548252"/>
            <a:ext cx="3472872" cy="1446550"/>
          </a:xfrm>
          <a:prstGeom prst="rect">
            <a:avLst/>
          </a:prstGeom>
        </p:spPr>
        <p:txBody>
          <a:bodyPr wrap="square">
            <a:spAutoFit/>
          </a:bodyPr>
          <a:lstStyle/>
          <a:p>
            <a:r>
              <a:rPr lang="en-US" sz="1100" dirty="0" err="1">
                <a:solidFill>
                  <a:schemeClr val="bg2">
                    <a:lumMod val="50000"/>
                    <a:lumOff val="50000"/>
                  </a:schemeClr>
                </a:solidFill>
                <a:latin typeface="Calibri" panose="020F0502020204030204" pitchFamily="34" charset="0"/>
                <a:cs typeface="Calibri" panose="020F0502020204030204" pitchFamily="34" charset="0"/>
              </a:rPr>
              <a:t>PeekMessage</a:t>
            </a:r>
            <a:r>
              <a:rPr lang="en-US" sz="1100" dirty="0">
                <a:solidFill>
                  <a:schemeClr val="bg2">
                    <a:lumMod val="50000"/>
                    <a:lumOff val="50000"/>
                  </a:schemeClr>
                </a:solidFill>
                <a:latin typeface="Calibri" panose="020F0502020204030204" pitchFamily="34" charset="0"/>
                <a:cs typeface="Calibri" panose="020F0502020204030204" pitchFamily="34" charset="0"/>
              </a:rPr>
              <a:t> is similar to the </a:t>
            </a:r>
            <a:r>
              <a:rPr lang="en-US" sz="1100" dirty="0" err="1">
                <a:solidFill>
                  <a:schemeClr val="bg2">
                    <a:lumMod val="50000"/>
                    <a:lumOff val="50000"/>
                  </a:schemeClr>
                </a:solidFill>
                <a:latin typeface="Calibri" panose="020F0502020204030204" pitchFamily="34" charset="0"/>
                <a:cs typeface="Calibri" panose="020F0502020204030204" pitchFamily="34" charset="0"/>
              </a:rPr>
              <a:t>GetMessage</a:t>
            </a:r>
            <a:r>
              <a:rPr lang="en-US" sz="1100" dirty="0">
                <a:solidFill>
                  <a:schemeClr val="bg2">
                    <a:lumMod val="50000"/>
                    <a:lumOff val="50000"/>
                  </a:schemeClr>
                </a:solidFill>
                <a:latin typeface="Calibri" panose="020F0502020204030204" pitchFamily="34" charset="0"/>
                <a:cs typeface="Calibri" panose="020F0502020204030204" pitchFamily="34" charset="0"/>
              </a:rPr>
              <a:t> function; both check a message queue for a message that matches the filter criteria and then copy the message to an MSG structure. The main difference between the two functions is that </a:t>
            </a:r>
            <a:r>
              <a:rPr lang="en-US" sz="1100" dirty="0" err="1">
                <a:solidFill>
                  <a:schemeClr val="bg2">
                    <a:lumMod val="50000"/>
                    <a:lumOff val="50000"/>
                  </a:schemeClr>
                </a:solidFill>
                <a:latin typeface="Calibri" panose="020F0502020204030204" pitchFamily="34" charset="0"/>
                <a:cs typeface="Calibri" panose="020F0502020204030204" pitchFamily="34" charset="0"/>
              </a:rPr>
              <a:t>GetMessage</a:t>
            </a:r>
            <a:r>
              <a:rPr lang="en-US" sz="1100" dirty="0">
                <a:solidFill>
                  <a:schemeClr val="bg2">
                    <a:lumMod val="50000"/>
                    <a:lumOff val="50000"/>
                  </a:schemeClr>
                </a:solidFill>
                <a:latin typeface="Calibri" panose="020F0502020204030204" pitchFamily="34" charset="0"/>
                <a:cs typeface="Calibri" panose="020F0502020204030204" pitchFamily="34" charset="0"/>
              </a:rPr>
              <a:t> does not return until a message matching the filter criteria is placed in the queue, whereas </a:t>
            </a:r>
            <a:r>
              <a:rPr lang="en-US" sz="1100" dirty="0" err="1">
                <a:solidFill>
                  <a:schemeClr val="bg2">
                    <a:lumMod val="50000"/>
                    <a:lumOff val="50000"/>
                  </a:schemeClr>
                </a:solidFill>
                <a:latin typeface="Calibri" panose="020F0502020204030204" pitchFamily="34" charset="0"/>
                <a:cs typeface="Calibri" panose="020F0502020204030204" pitchFamily="34" charset="0"/>
              </a:rPr>
              <a:t>PeekMessage</a:t>
            </a:r>
            <a:r>
              <a:rPr lang="en-US" sz="1100" dirty="0">
                <a:solidFill>
                  <a:schemeClr val="bg2">
                    <a:lumMod val="50000"/>
                    <a:lumOff val="50000"/>
                  </a:schemeClr>
                </a:solidFill>
                <a:latin typeface="Calibri" panose="020F0502020204030204" pitchFamily="34" charset="0"/>
                <a:cs typeface="Calibri" panose="020F0502020204030204" pitchFamily="34" charset="0"/>
              </a:rPr>
              <a:t> returns immediately regardless of whether a message is in the queue.</a:t>
            </a:r>
            <a:endParaRPr lang="sr-Latn-RS" sz="1100" dirty="0">
              <a:solidFill>
                <a:schemeClr val="bg2">
                  <a:lumMod val="50000"/>
                  <a:lumOff val="50000"/>
                </a:schemeClr>
              </a:solidFill>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FEC61F62-17BE-4A06-B156-7D13133702AF}"/>
              </a:ext>
            </a:extLst>
          </p:cNvPr>
          <p:cNvCxnSpPr>
            <a:cxnSpLocks/>
          </p:cNvCxnSpPr>
          <p:nvPr/>
        </p:nvCxnSpPr>
        <p:spPr>
          <a:xfrm>
            <a:off x="6893837" y="3810093"/>
            <a:ext cx="12156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53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050A-A631-4AF0-A6BE-DD257D8D1A99}"/>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SDL </a:t>
            </a:r>
            <a:r>
              <a:rPr lang="sr-Latn-RS" dirty="0" err="1">
                <a:latin typeface="Calibri" panose="020F0502020204030204" pitchFamily="34" charset="0"/>
                <a:cs typeface="Calibri" panose="020F0502020204030204" pitchFamily="34" charset="0"/>
              </a:rPr>
              <a:t>Message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endParaRPr lang="sr-Latn-R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6363473-F203-44FE-BB0C-9C368BD4D95B}"/>
              </a:ext>
            </a:extLst>
          </p:cNvPr>
          <p:cNvSpPr>
            <a:spLocks noGrp="1"/>
          </p:cNvSpPr>
          <p:nvPr>
            <p:ph idx="1"/>
          </p:nvPr>
        </p:nvSpPr>
        <p:spPr/>
        <p:txBody>
          <a:bodyPr/>
          <a:lstStyle/>
          <a:p>
            <a:r>
              <a:rPr lang="sr-Latn-RS" dirty="0" err="1">
                <a:latin typeface="Calibri" panose="020F0502020204030204" pitchFamily="34" charset="0"/>
                <a:cs typeface="Calibri" panose="020F0502020204030204" pitchFamily="34" charset="0"/>
                <a:hlinkClick r:id="rId3"/>
              </a:rPr>
              <a:t>LazyFoo</a:t>
            </a:r>
            <a:r>
              <a:rPr lang="sr-Latn-RS" dirty="0">
                <a:latin typeface="Calibri" panose="020F0502020204030204" pitchFamily="34" charset="0"/>
                <a:cs typeface="Calibri" panose="020F0502020204030204" pitchFamily="34" charset="0"/>
                <a:hlinkClick r:id="rId3"/>
              </a:rPr>
              <a:t> SDL </a:t>
            </a:r>
            <a:r>
              <a:rPr lang="sr-Latn-RS" dirty="0" err="1">
                <a:latin typeface="Calibri" panose="020F0502020204030204" pitchFamily="34" charset="0"/>
                <a:cs typeface="Calibri" panose="020F0502020204030204" pitchFamily="34" charset="0"/>
                <a:hlinkClick r:id="rId3"/>
              </a:rPr>
              <a:t>tutorial</a:t>
            </a:r>
            <a:r>
              <a:rPr lang="sr-Latn-RS" dirty="0">
                <a:latin typeface="Calibri" panose="020F0502020204030204" pitchFamily="34" charset="0"/>
                <a:cs typeface="Calibri" panose="020F0502020204030204" pitchFamily="34" charset="0"/>
              </a:rPr>
              <a:t> nam pomaže da napišemo kod za </a:t>
            </a:r>
            <a:r>
              <a:rPr lang="sr-Latn-RS" dirty="0" err="1">
                <a:latin typeface="Calibri" panose="020F0502020204030204" pitchFamily="34" charset="0"/>
                <a:cs typeface="Calibri" panose="020F0502020204030204" pitchFamily="34" charset="0"/>
              </a:rPr>
              <a:t>Message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endParaRPr lang="sr-Latn-RS"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C744FA3-BA5B-4E45-B181-5706C4237347}"/>
              </a:ext>
            </a:extLst>
          </p:cNvPr>
          <p:cNvSpPr/>
          <p:nvPr/>
        </p:nvSpPr>
        <p:spPr>
          <a:xfrm>
            <a:off x="4147127" y="2884661"/>
            <a:ext cx="4969163" cy="1754326"/>
          </a:xfrm>
          <a:prstGeom prst="rect">
            <a:avLst/>
          </a:prstGeom>
        </p:spPr>
        <p:txBody>
          <a:bodyPr wrap="square">
            <a:spAutoFit/>
          </a:bodyPr>
          <a:lstStyle/>
          <a:p>
            <a:r>
              <a:rPr lang="en-US" dirty="0" err="1">
                <a:latin typeface="Consolas" panose="020B0609020204030204" pitchFamily="49" charset="0"/>
              </a:rPr>
              <a:t>SDL_Event</a:t>
            </a:r>
            <a:r>
              <a:rPr lang="en-US" dirty="0">
                <a:latin typeface="Consolas" panose="020B0609020204030204" pitchFamily="49" charset="0"/>
              </a:rPr>
              <a:t> e;</a:t>
            </a:r>
            <a:endParaRPr lang="sr-Latn-RS" dirty="0">
              <a:latin typeface="Consolas" panose="020B0609020204030204" pitchFamily="49" charset="0"/>
            </a:endParaRPr>
          </a:p>
          <a:p>
            <a:r>
              <a:rPr lang="en-US" dirty="0">
                <a:latin typeface="Consolas" panose="020B0609020204030204" pitchFamily="49" charset="0"/>
              </a:rPr>
              <a:t>while (</a:t>
            </a:r>
            <a:r>
              <a:rPr lang="en-US" dirty="0" err="1">
                <a:latin typeface="Consolas" panose="020B0609020204030204" pitchFamily="49" charset="0"/>
              </a:rPr>
              <a:t>SDL_PollEvent</a:t>
            </a:r>
            <a:r>
              <a:rPr lang="en-US" dirty="0">
                <a:latin typeface="Consolas" panose="020B0609020204030204" pitchFamily="49" charset="0"/>
              </a:rPr>
              <a:t>( &amp;e ) != 0</a:t>
            </a:r>
            <a:r>
              <a:rPr lang="sr-Latn-RS" dirty="0">
                <a:latin typeface="Consolas" panose="020B0609020204030204" pitchFamily="49" charset="0"/>
              </a:rPr>
              <a:t>)</a:t>
            </a:r>
            <a:endParaRPr lang="en-US" dirty="0">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TranslateMessage</a:t>
            </a:r>
            <a:r>
              <a:rPr lang="en-US" dirty="0">
                <a:latin typeface="Consolas" panose="020B0609020204030204" pitchFamily="49" charset="0"/>
              </a:rPr>
              <a:t>(&amp;msg);</a:t>
            </a:r>
          </a:p>
          <a:p>
            <a:r>
              <a:rPr lang="en-US" dirty="0">
                <a:latin typeface="Consolas" panose="020B0609020204030204" pitchFamily="49" charset="0"/>
              </a:rPr>
              <a:t>    </a:t>
            </a:r>
            <a:r>
              <a:rPr lang="en-US" dirty="0" err="1">
                <a:latin typeface="Consolas" panose="020B0609020204030204" pitchFamily="49" charset="0"/>
              </a:rPr>
              <a:t>DispatchMessage</a:t>
            </a:r>
            <a:r>
              <a:rPr lang="en-US" dirty="0">
                <a:latin typeface="Consolas" panose="020B0609020204030204" pitchFamily="49" charset="0"/>
              </a:rPr>
              <a:t>(&amp;msg);</a:t>
            </a:r>
          </a:p>
          <a:p>
            <a:r>
              <a:rPr lang="en-US" dirty="0">
                <a:latin typeface="Consolas" panose="020B0609020204030204" pitchFamily="49" charset="0"/>
              </a:rPr>
              <a:t>}</a:t>
            </a:r>
            <a:endParaRPr lang="sr-Latn-RS" dirty="0">
              <a:latin typeface="Consolas" panose="020B0609020204030204" pitchFamily="49" charset="0"/>
            </a:endParaRPr>
          </a:p>
        </p:txBody>
      </p:sp>
    </p:spTree>
    <p:extLst>
      <p:ext uri="{BB962C8B-B14F-4D97-AF65-F5344CB8AC3E}">
        <p14:creationId xmlns:p14="http://schemas.microsoft.com/office/powerpoint/2010/main" val="1280251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04E0CBBD95D04B8A84E98A6227AD15" ma:contentTypeVersion="13" ma:contentTypeDescription="Create a new document." ma:contentTypeScope="" ma:versionID="26ec4c768d85c41a98443a5bc88a01c1">
  <xsd:schema xmlns:xsd="http://www.w3.org/2001/XMLSchema" xmlns:xs="http://www.w3.org/2001/XMLSchema" xmlns:p="http://schemas.microsoft.com/office/2006/metadata/properties" xmlns:ns3="024b1eb6-f664-495d-8647-db6aa2b41110" xmlns:ns4="43f039d6-325b-49db-99b0-9d1b8198b792" targetNamespace="http://schemas.microsoft.com/office/2006/metadata/properties" ma:root="true" ma:fieldsID="9c41acf164818002ed1c53686b7f597c" ns3:_="" ns4:_="">
    <xsd:import namespace="024b1eb6-f664-495d-8647-db6aa2b41110"/>
    <xsd:import namespace="43f039d6-325b-49db-99b0-9d1b8198b79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4b1eb6-f664-495d-8647-db6aa2b411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f039d6-325b-49db-99b0-9d1b8198b79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3BF998-18EB-4574-9FFA-A1AF84A43567}">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43f039d6-325b-49db-99b0-9d1b8198b792"/>
    <ds:schemaRef ds:uri="http://purl.org/dc/terms/"/>
    <ds:schemaRef ds:uri="http://schemas.openxmlformats.org/package/2006/metadata/core-properties"/>
    <ds:schemaRef ds:uri="http://purl.org/dc/dcmitype/"/>
    <ds:schemaRef ds:uri="024b1eb6-f664-495d-8647-db6aa2b41110"/>
    <ds:schemaRef ds:uri="http://www.w3.org/XML/1998/namespace"/>
  </ds:schemaRefs>
</ds:datastoreItem>
</file>

<file path=customXml/itemProps2.xml><?xml version="1.0" encoding="utf-8"?>
<ds:datastoreItem xmlns:ds="http://schemas.openxmlformats.org/officeDocument/2006/customXml" ds:itemID="{AE3834F9-C778-4DC6-AEE9-86D21ED3E8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4b1eb6-f664-495d-8647-db6aa2b41110"/>
    <ds:schemaRef ds:uri="43f039d6-325b-49db-99b0-9d1b8198b7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BEB150-C749-4179-83CC-25CA007A4D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TotalTime>
  <Words>2404</Words>
  <Application>Microsoft Office PowerPoint</Application>
  <PresentationFormat>Widescreen</PresentationFormat>
  <Paragraphs>240</Paragraphs>
  <Slides>19</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Arial Unicode MS</vt:lpstr>
      <vt:lpstr>Consolas</vt:lpstr>
      <vt:lpstr>Calisto MT</vt:lpstr>
      <vt:lpstr>Wingdings 2</vt:lpstr>
      <vt:lpstr>Ubisoft Sans Bold</vt:lpstr>
      <vt:lpstr>SFMono-Regular</vt:lpstr>
      <vt:lpstr>Arial</vt:lpstr>
      <vt:lpstr>Ubisoft Sans</vt:lpstr>
      <vt:lpstr>Slate</vt:lpstr>
      <vt:lpstr>GAME PROGRAMMING IN C++</vt:lpstr>
      <vt:lpstr>Game Loop</vt:lpstr>
      <vt:lpstr>Game Loop</vt:lpstr>
      <vt:lpstr>Game Loop</vt:lpstr>
      <vt:lpstr>Game Loop + Operativni Sistem</vt:lpstr>
      <vt:lpstr>Windows Message Loop </vt:lpstr>
      <vt:lpstr>Windows Message Loop</vt:lpstr>
      <vt:lpstr>Windows Message Loop</vt:lpstr>
      <vt:lpstr>SDL Message Loop</vt:lpstr>
      <vt:lpstr>SDL Message Loop - Zadatak</vt:lpstr>
      <vt:lpstr>Input uređaji</vt:lpstr>
      <vt:lpstr>Input uređaji – osnovne komponente</vt:lpstr>
      <vt:lpstr>Input uređaji – low level</vt:lpstr>
      <vt:lpstr>Input uređaji – high level</vt:lpstr>
      <vt:lpstr>Primer arhitekture input sistema</vt:lpstr>
      <vt:lpstr>Naša arhitektura</vt:lpstr>
      <vt:lpstr>Naša arhitektura</vt:lpstr>
      <vt:lpstr>Naša arhitektura</vt:lpstr>
      <vt:lpstr>Input sistem - Zadatak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PROGRAMMING IN C++</dc:title>
  <dc:creator>Nikola Šobajić</dc:creator>
  <cp:lastModifiedBy>Nikola Šobajić</cp:lastModifiedBy>
  <cp:revision>2</cp:revision>
  <dcterms:created xsi:type="dcterms:W3CDTF">2020-03-07T13:16:29Z</dcterms:created>
  <dcterms:modified xsi:type="dcterms:W3CDTF">2020-03-07T14:12:00Z</dcterms:modified>
</cp:coreProperties>
</file>